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tiff" ContentType="image/tiff"/>
  <Default Extension="rels" ContentType="application/vnd.openxmlformats-package.relationships+xml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365" r:id="rId3"/>
    <p:sldId id="366" r:id="rId4"/>
    <p:sldId id="350" r:id="rId5"/>
    <p:sldId id="367" r:id="rId6"/>
    <p:sldId id="351" r:id="rId7"/>
    <p:sldId id="369" r:id="rId8"/>
    <p:sldId id="352" r:id="rId9"/>
    <p:sldId id="360" r:id="rId10"/>
    <p:sldId id="353" r:id="rId11"/>
    <p:sldId id="370" r:id="rId12"/>
    <p:sldId id="359" r:id="rId13"/>
    <p:sldId id="372" r:id="rId14"/>
    <p:sldId id="373" r:id="rId15"/>
    <p:sldId id="355" r:id="rId16"/>
    <p:sldId id="371" r:id="rId17"/>
    <p:sldId id="303" r:id="rId18"/>
    <p:sldId id="290" r:id="rId19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487"/>
    <p:restoredTop sz="87078"/>
  </p:normalViewPr>
  <p:slideViewPr>
    <p:cSldViewPr snapToGrid="0" snapToObjects="1">
      <p:cViewPr>
        <p:scale>
          <a:sx n="135" d="100"/>
          <a:sy n="135" d="100"/>
        </p:scale>
        <p:origin x="296" y="122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notesMaster" Target="notesMasters/notesMaster1.xml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1D914A-66B0-384D-B818-0B0036315F25}" type="datetimeFigureOut">
              <a:rPr lang="en-US" smtClean="0"/>
              <a:t>12/4/16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654F5D-C83B-424E-8310-F2F81A0D7F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4316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heterog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blocks; diff people -&gt; systems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 unique needs pico-power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MBus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has allowed us to compose a heterogeneous set of building blocks, designed by different people using different processes, into complete systems using an interconnect that addresses the unique needs of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nano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and pico-power systems.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654F5D-C83B-424E-8310-F2F81A0D7F3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6669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 UM building blocks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 n-zero has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nano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-power front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ends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 integration ; complete systems ; multiply program payoff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set of building blocks at U-M are growing and, given this program’s focus on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nano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-power front ends, the opportunity is to not only demonstrate a diverse set of wakeup front ends but also integrate them to create multimodal wakeup or complete systems that can demonstrate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nanopower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system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budgets, dramatically increasing the program’s payoff.</a:t>
            </a:r>
            <a:r>
              <a:rPr lang="en-US" dirty="0" smtClean="0">
                <a:effectLst/>
              </a:rPr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654F5D-C83B-424E-8310-F2F81A0D7F3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3768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 ? Monolithic</a:t>
            </a:r>
            <a:r>
              <a:rPr lang="en-US" baseline="0" dirty="0" smtClean="0"/>
              <a:t> systems continuously re-create ad-hoc interfaces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654F5D-C83B-424E-8310-F2F81A0D7F3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875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887445-5286-410F-873E-B1476540D9B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1871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2914650"/>
            <a:ext cx="6400800" cy="131445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B48862-A996-264E-9E04-B937F45891BD}" type="datetimeFigureOut">
              <a:rPr lang="en-US" smtClean="0"/>
              <a:t>12/4/16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06E01-E7CD-9645-BDE6-0BC659304A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27153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B48862-A996-264E-9E04-B937F45891BD}" type="datetimeFigureOut">
              <a:rPr lang="en-US" smtClean="0"/>
              <a:t>12/4/16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06E01-E7CD-9645-BDE6-0BC659304A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1698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B48862-A996-264E-9E04-B937F45891BD}" type="datetimeFigureOut">
              <a:rPr lang="en-US" smtClean="0"/>
              <a:t>12/4/16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06E01-E7CD-9645-BDE6-0BC659304A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7760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776427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B48862-A996-264E-9E04-B937F45891BD}" type="datetimeFigureOut">
              <a:rPr lang="en-US" smtClean="0"/>
              <a:t>12/4/16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06E01-E7CD-9645-BDE6-0BC659304A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1825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B48862-A996-264E-9E04-B937F45891BD}" type="datetimeFigureOut">
              <a:rPr lang="en-US" smtClean="0"/>
              <a:t>12/4/16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06E01-E7CD-9645-BDE6-0BC659304A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8713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B48862-A996-264E-9E04-B937F45891BD}" type="datetimeFigureOut">
              <a:rPr lang="en-US" smtClean="0"/>
              <a:t>12/4/16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06E01-E7CD-9645-BDE6-0BC659304A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0447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B48862-A996-264E-9E04-B937F45891BD}" type="datetimeFigureOut">
              <a:rPr lang="en-US" smtClean="0"/>
              <a:t>12/4/16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06E01-E7CD-9645-BDE6-0BC659304A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9509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B48862-A996-264E-9E04-B937F45891BD}" type="datetimeFigureOut">
              <a:rPr lang="en-US" smtClean="0"/>
              <a:t>12/4/16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06E01-E7CD-9645-BDE6-0BC659304A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2163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B48862-A996-264E-9E04-B937F45891BD}" type="datetimeFigureOut">
              <a:rPr lang="en-US" smtClean="0"/>
              <a:t>12/4/16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06E01-E7CD-9645-BDE6-0BC659304A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4002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B48862-A996-264E-9E04-B937F45891BD}" type="datetimeFigureOut">
              <a:rPr lang="en-US" smtClean="0"/>
              <a:t>12/4/16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06E01-E7CD-9645-BDE6-0BC659304A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8294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B48862-A996-264E-9E04-B937F45891BD}" type="datetimeFigureOut">
              <a:rPr lang="en-US" smtClean="0"/>
              <a:t>12/4/16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06E01-E7CD-9645-BDE6-0BC659304A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7511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B48862-A996-264E-9E04-B937F45891BD}" type="datetimeFigureOut">
              <a:rPr lang="en-US" smtClean="0"/>
              <a:t>12/4/16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B06E01-E7CD-9645-BDE6-0BC659304A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9188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457200" rtl="0" eaLnBrk="1" latinLnBrk="0" hangingPunct="1">
        <a:spcBef>
          <a:spcPct val="0"/>
        </a:spcBef>
        <a:buNone/>
        <a:defRPr sz="2800" kern="1200">
          <a:solidFill>
            <a:schemeClr val="tx2"/>
          </a:solidFill>
          <a:latin typeface="Seravek"/>
          <a:ea typeface="+mj-ea"/>
          <a:cs typeface="Seravek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Seravek"/>
          <a:ea typeface="+mn-ea"/>
          <a:cs typeface="Seravek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Seravek ExtraLight"/>
          <a:ea typeface="+mn-ea"/>
          <a:cs typeface="Seravek ExtraLight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Seravek ExtraLight"/>
          <a:ea typeface="+mn-ea"/>
          <a:cs typeface="Seravek ExtraLight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600" kern="1200">
          <a:solidFill>
            <a:schemeClr val="tx1"/>
          </a:solidFill>
          <a:latin typeface="Seravek ExtraLight"/>
          <a:ea typeface="+mn-ea"/>
          <a:cs typeface="Seravek ExtraLight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Seravek ExtraLight"/>
          <a:ea typeface="+mn-ea"/>
          <a:cs typeface="Seravek ExtraLight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jpeg"/><Relationship Id="rId3" Type="http://schemas.openxmlformats.org/officeDocument/2006/relationships/image" Target="../media/image24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bus/mbus" TargetMode="External"/><Relationship Id="rId4" Type="http://schemas.openxmlformats.org/officeDocument/2006/relationships/hyperlink" Target="http://mbus.io/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mbus.io/spec.html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microsoft.com/office/2007/relationships/hdphoto" Target="../media/hdphoto1.wdp"/><Relationship Id="rId6" Type="http://schemas.openxmlformats.org/officeDocument/2006/relationships/image" Target="../media/image31.png"/><Relationship Id="rId7" Type="http://schemas.microsoft.com/office/2007/relationships/hdphoto" Target="../media/hdphoto2.wdp"/><Relationship Id="rId8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0.png"/><Relationship Id="rId12" Type="http://schemas.openxmlformats.org/officeDocument/2006/relationships/image" Target="../media/image11.png"/><Relationship Id="rId13" Type="http://schemas.openxmlformats.org/officeDocument/2006/relationships/image" Target="../media/image12.png"/><Relationship Id="rId14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4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6737888" cy="1102519"/>
          </a:xfrm>
        </p:spPr>
        <p:txBody>
          <a:bodyPr/>
          <a:lstStyle/>
          <a:p>
            <a:r>
              <a:rPr lang="en-US" dirty="0" err="1" smtClean="0"/>
              <a:t>MBus</a:t>
            </a:r>
            <a:r>
              <a:rPr lang="en-US" dirty="0" smtClean="0"/>
              <a:t>: A power-aware interconnect for ultra-low power micro-scale system design</a:t>
            </a:r>
            <a:endParaRPr lang="en-US" dirty="0"/>
          </a:p>
        </p:txBody>
      </p:sp>
      <p:pic>
        <p:nvPicPr>
          <p:cNvPr id="5" name="Picture 2" descr="C:\Users\David\Desktop\blockM.g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774011" y="107195"/>
            <a:ext cx="1215658" cy="8453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Subtitle 2"/>
          <p:cNvSpPr txBox="1">
            <a:spLocks/>
          </p:cNvSpPr>
          <p:nvPr/>
        </p:nvSpPr>
        <p:spPr>
          <a:xfrm>
            <a:off x="685800" y="2914649"/>
            <a:ext cx="6400800" cy="1982815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Seravek"/>
                <a:ea typeface="+mn-ea"/>
                <a:cs typeface="Seravek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Seravek ExtraLight"/>
                <a:ea typeface="+mn-ea"/>
                <a:cs typeface="Seravek ExtraLight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Seravek ExtraLight"/>
                <a:ea typeface="+mn-ea"/>
                <a:cs typeface="Seravek ExtraLight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Seravek ExtraLight"/>
                <a:ea typeface="+mn-ea"/>
                <a:cs typeface="Seravek ExtraLight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Seravek ExtraLight"/>
                <a:ea typeface="+mn-ea"/>
                <a:cs typeface="Seravek ExtraLight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smtClean="0"/>
              <a:t>Pat Pannuto, University of Michigan</a:t>
            </a:r>
          </a:p>
          <a:p>
            <a:r>
              <a:rPr lang="en-US" smtClean="0"/>
              <a:t>ppannuto@umich.edu</a:t>
            </a:r>
          </a:p>
          <a:p>
            <a:endParaRPr lang="en-US" smtClean="0"/>
          </a:p>
          <a:p>
            <a:r>
              <a:rPr lang="en-US" b="1" smtClean="0"/>
              <a:t>Advisor: Prabal Dutta, University of Michigan / UC Berkeley</a:t>
            </a:r>
          </a:p>
          <a:p>
            <a:r>
              <a:rPr lang="en-US" smtClean="0"/>
              <a:t>prabal@umich.edu</a:t>
            </a:r>
          </a:p>
          <a:p>
            <a:endParaRPr lang="en-US" smtClean="0"/>
          </a:p>
          <a:p>
            <a:r>
              <a:rPr lang="en-US" b="1" smtClean="0"/>
              <a:t>PI: Dennis Sylvester, University of Michigan</a:t>
            </a:r>
          </a:p>
          <a:p>
            <a:r>
              <a:rPr lang="en-US" smtClean="0"/>
              <a:t>dmcs@umich.edu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426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1682" y="0"/>
            <a:ext cx="4256202" cy="2998961"/>
          </a:xfrm>
          <a:prstGeom prst="roundRect">
            <a:avLst>
              <a:gd name="adj" fmla="val 1902"/>
            </a:avLst>
          </a:prstGeom>
          <a:solidFill>
            <a:schemeClr val="tx1">
              <a:lumMod val="85000"/>
            </a:schemeClr>
          </a:solidFill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Status of </a:t>
            </a:r>
            <a:r>
              <a:rPr lang="en-US" dirty="0" err="1" smtClean="0"/>
              <a:t>MBus</a:t>
            </a:r>
            <a:r>
              <a:rPr lang="en-US" dirty="0" smtClean="0"/>
              <a:t> today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200151"/>
            <a:ext cx="5434553" cy="3394472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Synthesizable Verilog</a:t>
            </a:r>
          </a:p>
          <a:p>
            <a:pPr lvl="1"/>
            <a:r>
              <a:rPr lang="en-US" dirty="0" smtClean="0"/>
              <a:t>Free, open source license</a:t>
            </a:r>
          </a:p>
          <a:p>
            <a:pPr lvl="1"/>
            <a:r>
              <a:rPr lang="en-US" dirty="0" smtClean="0"/>
              <a:t>No process-specific parameters</a:t>
            </a:r>
          </a:p>
          <a:p>
            <a:pPr lvl="2"/>
            <a:r>
              <a:rPr lang="en-US" dirty="0" smtClean="0"/>
              <a:t>(</a:t>
            </a:r>
            <a:r>
              <a:rPr lang="en-US" dirty="0" err="1" smtClean="0"/>
              <a:t>ratioed</a:t>
            </a:r>
            <a:r>
              <a:rPr lang="en-US" dirty="0" smtClean="0"/>
              <a:t> logic, </a:t>
            </a:r>
            <a:r>
              <a:rPr lang="en-US" dirty="0" err="1" smtClean="0"/>
              <a:t>etc</a:t>
            </a:r>
            <a:r>
              <a:rPr lang="en-US" dirty="0" smtClean="0"/>
              <a:t>)</a:t>
            </a:r>
          </a:p>
          <a:p>
            <a:r>
              <a:rPr lang="en-US" dirty="0" smtClean="0"/>
              <a:t>FPGA and big-banged MCU implementations</a:t>
            </a:r>
          </a:p>
          <a:p>
            <a:r>
              <a:rPr lang="en-US" dirty="0" smtClean="0"/>
              <a:t>Protocol Analyzer for </a:t>
            </a:r>
            <a:r>
              <a:rPr lang="en-US" dirty="0" err="1" smtClean="0"/>
              <a:t>Saleae</a:t>
            </a:r>
            <a:r>
              <a:rPr lang="en-US" dirty="0" smtClean="0"/>
              <a:t> Logic</a:t>
            </a:r>
          </a:p>
          <a:p>
            <a:r>
              <a:rPr lang="en-US" dirty="0" smtClean="0"/>
              <a:t>Python library + debug board</a:t>
            </a:r>
          </a:p>
          <a:p>
            <a:pPr lvl="1"/>
            <a:r>
              <a:rPr lang="en-US" dirty="0" smtClean="0"/>
              <a:t>Real-time programmatic interaction, read/write </a:t>
            </a:r>
            <a:r>
              <a:rPr lang="en-US" dirty="0" err="1" smtClean="0"/>
              <a:t>MBus</a:t>
            </a:r>
            <a:r>
              <a:rPr lang="en-US" dirty="0" smtClean="0"/>
              <a:t> from a PC</a:t>
            </a:r>
          </a:p>
          <a:p>
            <a:r>
              <a:rPr lang="en-US" dirty="0" smtClean="0"/>
              <a:t>Exploring formal protocol verification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4557" y="3129699"/>
            <a:ext cx="2009316" cy="1902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27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Additional Information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52107"/>
            <a:ext cx="7423608" cy="3912124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Overview</a:t>
            </a:r>
          </a:p>
          <a:p>
            <a:pPr lvl="1"/>
            <a:r>
              <a:rPr lang="en-US" dirty="0"/>
              <a:t>Pat </a:t>
            </a:r>
            <a:r>
              <a:rPr lang="en-US" dirty="0" err="1"/>
              <a:t>Pannuto</a:t>
            </a:r>
            <a:r>
              <a:rPr lang="en-US" dirty="0"/>
              <a:t>, </a:t>
            </a:r>
            <a:r>
              <a:rPr lang="en-US" dirty="0" err="1"/>
              <a:t>Yoonmyung</a:t>
            </a:r>
            <a:r>
              <a:rPr lang="en-US" dirty="0"/>
              <a:t> Lee, Ye-Sheng </a:t>
            </a:r>
            <a:r>
              <a:rPr lang="en-US" dirty="0" err="1"/>
              <a:t>Kuo</a:t>
            </a:r>
            <a:r>
              <a:rPr lang="en-US" dirty="0"/>
              <a:t>, </a:t>
            </a:r>
            <a:r>
              <a:rPr lang="en-US" dirty="0" err="1"/>
              <a:t>ZhiYoong</a:t>
            </a:r>
            <a:r>
              <a:rPr lang="en-US" dirty="0"/>
              <a:t> Foo, Benjamin </a:t>
            </a:r>
            <a:r>
              <a:rPr lang="en-US" dirty="0" err="1"/>
              <a:t>Kempke</a:t>
            </a:r>
            <a:r>
              <a:rPr lang="en-US" dirty="0"/>
              <a:t>, </a:t>
            </a:r>
            <a:r>
              <a:rPr lang="en-US" dirty="0" err="1"/>
              <a:t>Gyouho</a:t>
            </a:r>
            <a:r>
              <a:rPr lang="en-US" dirty="0"/>
              <a:t> Kim, Ronald G. </a:t>
            </a:r>
            <a:r>
              <a:rPr lang="en-US" dirty="0" err="1"/>
              <a:t>Dreslinski</a:t>
            </a:r>
            <a:r>
              <a:rPr lang="en-US" dirty="0"/>
              <a:t>, David </a:t>
            </a:r>
            <a:r>
              <a:rPr lang="en-US" dirty="0" err="1"/>
              <a:t>Blaauw</a:t>
            </a:r>
            <a:r>
              <a:rPr lang="en-US" dirty="0"/>
              <a:t>, and Prabal Dutta. “</a:t>
            </a:r>
            <a:r>
              <a:rPr lang="en-US" u="sng" dirty="0" err="1"/>
              <a:t>MBus</a:t>
            </a:r>
            <a:r>
              <a:rPr lang="en-US" u="sng" dirty="0"/>
              <a:t>: A System Integration Bus for the Modular Micro-Scale Computing Class</a:t>
            </a:r>
            <a:r>
              <a:rPr lang="en-US" dirty="0"/>
              <a:t>”. In: </a:t>
            </a:r>
            <a:r>
              <a:rPr lang="en-US" i="1" dirty="0"/>
              <a:t>vol. 37. Micro Top Picks </a:t>
            </a:r>
            <a:r>
              <a:rPr lang="en-US" dirty="0"/>
              <a:t>3. May 2016.</a:t>
            </a:r>
            <a:endParaRPr lang="en-US" dirty="0" smtClean="0"/>
          </a:p>
          <a:p>
            <a:r>
              <a:rPr lang="en-US" dirty="0" smtClean="0"/>
              <a:t>Architectural Design and Protocol Logic</a:t>
            </a:r>
          </a:p>
          <a:p>
            <a:pPr lvl="1"/>
            <a:r>
              <a:rPr lang="en-US" dirty="0"/>
              <a:t>Pat </a:t>
            </a:r>
            <a:r>
              <a:rPr lang="en-US" dirty="0" err="1"/>
              <a:t>Pannuto</a:t>
            </a:r>
            <a:r>
              <a:rPr lang="en-US" dirty="0"/>
              <a:t>, </a:t>
            </a:r>
            <a:r>
              <a:rPr lang="en-US" dirty="0" err="1"/>
              <a:t>Yoonmyung</a:t>
            </a:r>
            <a:r>
              <a:rPr lang="en-US" dirty="0"/>
              <a:t> Lee, Ye-Sheng </a:t>
            </a:r>
            <a:r>
              <a:rPr lang="en-US" dirty="0" err="1"/>
              <a:t>Kuo</a:t>
            </a:r>
            <a:r>
              <a:rPr lang="en-US" dirty="0"/>
              <a:t>, </a:t>
            </a:r>
            <a:r>
              <a:rPr lang="en-US" dirty="0" err="1"/>
              <a:t>ZhiYoong</a:t>
            </a:r>
            <a:r>
              <a:rPr lang="en-US" dirty="0"/>
              <a:t> Foo, Benjamin </a:t>
            </a:r>
            <a:r>
              <a:rPr lang="en-US" dirty="0" err="1"/>
              <a:t>Kempke</a:t>
            </a:r>
            <a:r>
              <a:rPr lang="en-US" dirty="0"/>
              <a:t>, </a:t>
            </a:r>
            <a:r>
              <a:rPr lang="en-US" dirty="0" err="1"/>
              <a:t>Gyouho</a:t>
            </a:r>
            <a:r>
              <a:rPr lang="en-US" dirty="0"/>
              <a:t> Kim, Ronald G. </a:t>
            </a:r>
            <a:r>
              <a:rPr lang="en-US" dirty="0" err="1"/>
              <a:t>Dreslinski</a:t>
            </a:r>
            <a:r>
              <a:rPr lang="en-US" dirty="0"/>
              <a:t>, David </a:t>
            </a:r>
            <a:r>
              <a:rPr lang="en-US" dirty="0" err="1"/>
              <a:t>Blaauw</a:t>
            </a:r>
            <a:r>
              <a:rPr lang="en-US" dirty="0"/>
              <a:t>, and Prabal Dutta. “</a:t>
            </a:r>
            <a:r>
              <a:rPr lang="en-US" u="sng" dirty="0" err="1"/>
              <a:t>MBus</a:t>
            </a:r>
            <a:r>
              <a:rPr lang="en-US" u="sng" dirty="0"/>
              <a:t>: An Ultra-Low Power Interconnect Bus for Next Generation </a:t>
            </a:r>
            <a:r>
              <a:rPr lang="en-US" u="sng" dirty="0" err="1"/>
              <a:t>Nanopower</a:t>
            </a:r>
            <a:r>
              <a:rPr lang="en-US" u="sng" dirty="0"/>
              <a:t> Systems</a:t>
            </a:r>
            <a:r>
              <a:rPr lang="en-US" dirty="0"/>
              <a:t>”. In: </a:t>
            </a:r>
            <a:r>
              <a:rPr lang="en-US" i="1" dirty="0"/>
              <a:t>Proceedings of the 42nd International Symposium on Computer Architecture. ISCA ’15</a:t>
            </a:r>
            <a:r>
              <a:rPr lang="en-US" dirty="0"/>
              <a:t>. Portland, Oregon, USA: ACM, June 2015.</a:t>
            </a:r>
            <a:endParaRPr lang="en-US" dirty="0" smtClean="0"/>
          </a:p>
          <a:p>
            <a:r>
              <a:rPr lang="en-US" dirty="0" smtClean="0"/>
              <a:t>Circuit Design and Power Domains</a:t>
            </a:r>
          </a:p>
          <a:p>
            <a:pPr lvl="1"/>
            <a:r>
              <a:rPr lang="en-US" dirty="0"/>
              <a:t>Ye-Sheng </a:t>
            </a:r>
            <a:r>
              <a:rPr lang="en-US" dirty="0" err="1"/>
              <a:t>Kuo</a:t>
            </a:r>
            <a:r>
              <a:rPr lang="en-US" dirty="0"/>
              <a:t>, Pat </a:t>
            </a:r>
            <a:r>
              <a:rPr lang="en-US" dirty="0" err="1"/>
              <a:t>Pannuto</a:t>
            </a:r>
            <a:r>
              <a:rPr lang="en-US" dirty="0"/>
              <a:t>, </a:t>
            </a:r>
            <a:r>
              <a:rPr lang="en-US" dirty="0" err="1"/>
              <a:t>Gyouho</a:t>
            </a:r>
            <a:r>
              <a:rPr lang="en-US" dirty="0"/>
              <a:t> Kim, </a:t>
            </a:r>
            <a:r>
              <a:rPr lang="en-US" dirty="0" err="1"/>
              <a:t>ZhiYoong</a:t>
            </a:r>
            <a:r>
              <a:rPr lang="en-US" dirty="0"/>
              <a:t> Foo, </a:t>
            </a:r>
            <a:r>
              <a:rPr lang="en-US" dirty="0" err="1"/>
              <a:t>Inhee</a:t>
            </a:r>
            <a:r>
              <a:rPr lang="en-US" dirty="0"/>
              <a:t> Lee, Benjamin </a:t>
            </a:r>
            <a:r>
              <a:rPr lang="en-US" dirty="0" err="1"/>
              <a:t>Kempke</a:t>
            </a:r>
            <a:r>
              <a:rPr lang="en-US" dirty="0"/>
              <a:t>, Prabal Dutta, David </a:t>
            </a:r>
            <a:r>
              <a:rPr lang="en-US" dirty="0" err="1"/>
              <a:t>Blaauw</a:t>
            </a:r>
            <a:r>
              <a:rPr lang="en-US" dirty="0"/>
              <a:t>, and </a:t>
            </a:r>
            <a:r>
              <a:rPr lang="en-US" dirty="0" err="1"/>
              <a:t>Yoonmyung</a:t>
            </a:r>
            <a:r>
              <a:rPr lang="en-US" dirty="0"/>
              <a:t> Lee. “</a:t>
            </a:r>
            <a:r>
              <a:rPr lang="en-US" u="sng" dirty="0" err="1"/>
              <a:t>MBus</a:t>
            </a:r>
            <a:r>
              <a:rPr lang="en-US" u="sng" dirty="0"/>
              <a:t>: A 17.5 </a:t>
            </a:r>
            <a:r>
              <a:rPr lang="en-US" u="sng" dirty="0" err="1"/>
              <a:t>pJ</a:t>
            </a:r>
            <a:r>
              <a:rPr lang="en-US" u="sng" dirty="0"/>
              <a:t>/bit Portable Interconnect Bus for Millimeter-Scale Sensor Systems with 8 </a:t>
            </a:r>
            <a:r>
              <a:rPr lang="en-US" u="sng" dirty="0" err="1"/>
              <a:t>nW</a:t>
            </a:r>
            <a:r>
              <a:rPr lang="en-US" u="sng" dirty="0"/>
              <a:t> Standby Power</a:t>
            </a:r>
            <a:r>
              <a:rPr lang="en-US" dirty="0"/>
              <a:t>”. In: </a:t>
            </a:r>
            <a:r>
              <a:rPr lang="en-US" i="1" dirty="0"/>
              <a:t>CICC ’14: IEEE Custom Integrated Circuits Conference</a:t>
            </a:r>
            <a:r>
              <a:rPr lang="en-US" dirty="0"/>
              <a:t>. San Jose, California, USA, Sept. 2014.</a:t>
            </a:r>
            <a:endParaRPr lang="en-US" dirty="0" smtClean="0"/>
          </a:p>
          <a:p>
            <a:r>
              <a:rPr lang="en-US" dirty="0" smtClean="0"/>
              <a:t>Specification</a:t>
            </a:r>
          </a:p>
          <a:p>
            <a:pPr lvl="1"/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mbus.io/spec.html</a:t>
            </a:r>
            <a:r>
              <a:rPr lang="en-US" dirty="0" smtClean="0"/>
              <a:t> </a:t>
            </a:r>
          </a:p>
          <a:p>
            <a:r>
              <a:rPr lang="en-US" dirty="0" smtClean="0"/>
              <a:t>Verilog</a:t>
            </a:r>
          </a:p>
          <a:p>
            <a:pPr lvl="1"/>
            <a:r>
              <a:rPr lang="en-US" dirty="0" smtClean="0">
                <a:hlinkClick r:id="rId3"/>
              </a:rPr>
              <a:t>https://github.com/mbus/mbus</a:t>
            </a:r>
            <a:r>
              <a:rPr lang="en-US" dirty="0" smtClean="0"/>
              <a:t> </a:t>
            </a:r>
          </a:p>
          <a:p>
            <a:r>
              <a:rPr lang="en-US" dirty="0" smtClean="0"/>
              <a:t>Homepage</a:t>
            </a:r>
          </a:p>
          <a:p>
            <a:pPr lvl="1"/>
            <a:r>
              <a:rPr lang="en-US" dirty="0" smtClean="0">
                <a:hlinkClick r:id="rId4"/>
              </a:rPr>
              <a:t>http://mbus.io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0534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447087"/>
            <a:ext cx="8194729" cy="110251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For more information, specification, and reference </a:t>
            </a:r>
            <a:r>
              <a:rPr lang="en-US" dirty="0" err="1" smtClean="0"/>
              <a:t>verilog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	http://</a:t>
            </a:r>
            <a:r>
              <a:rPr lang="en-US" dirty="0" err="1" smtClean="0"/>
              <a:t>mbus.io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>	</a:t>
            </a:r>
            <a:r>
              <a:rPr lang="en-US" dirty="0" smtClean="0"/>
              <a:t>http://</a:t>
            </a:r>
            <a:r>
              <a:rPr lang="en-US" dirty="0" err="1" smtClean="0"/>
              <a:t>github.com</a:t>
            </a:r>
            <a:r>
              <a:rPr lang="en-US" dirty="0" smtClean="0"/>
              <a:t>/</a:t>
            </a:r>
            <a:r>
              <a:rPr lang="en-US" dirty="0" err="1" smtClean="0"/>
              <a:t>mbus</a:t>
            </a:r>
            <a:r>
              <a:rPr lang="en-US" dirty="0" smtClean="0"/>
              <a:t>/</a:t>
            </a:r>
            <a:r>
              <a:rPr lang="en-US" dirty="0" err="1" smtClean="0"/>
              <a:t>mbus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799" y="2914650"/>
            <a:ext cx="7088211" cy="1610856"/>
          </a:xfrm>
        </p:spPr>
        <p:txBody>
          <a:bodyPr>
            <a:normAutofit fontScale="85000" lnSpcReduction="20000"/>
          </a:bodyPr>
          <a:lstStyle/>
          <a:p>
            <a:r>
              <a:rPr lang="en-US" b="1" dirty="0" err="1" smtClean="0"/>
              <a:t>MBus</a:t>
            </a:r>
            <a:r>
              <a:rPr lang="en-US" b="1" dirty="0" smtClean="0"/>
              <a:t> Team: </a:t>
            </a:r>
            <a:r>
              <a:rPr lang="en-US" dirty="0" smtClean="0"/>
              <a:t>Pat </a:t>
            </a:r>
            <a:r>
              <a:rPr lang="en-US" dirty="0" err="1" smtClean="0"/>
              <a:t>Pannuto</a:t>
            </a:r>
            <a:r>
              <a:rPr lang="en-US" dirty="0" smtClean="0"/>
              <a:t>, </a:t>
            </a:r>
            <a:r>
              <a:rPr lang="en-US" dirty="0" err="1" smtClean="0"/>
              <a:t>Yoonmyung</a:t>
            </a:r>
            <a:r>
              <a:rPr lang="en-US" dirty="0" smtClean="0"/>
              <a:t> Lee, Ye-Sheng </a:t>
            </a:r>
            <a:r>
              <a:rPr lang="en-US" dirty="0" err="1" smtClean="0"/>
              <a:t>Kuo</a:t>
            </a:r>
            <a:r>
              <a:rPr lang="en-US" dirty="0" smtClean="0"/>
              <a:t>, </a:t>
            </a:r>
            <a:r>
              <a:rPr lang="en-US" dirty="0" err="1" smtClean="0"/>
              <a:t>ZhiYoong</a:t>
            </a:r>
            <a:r>
              <a:rPr lang="en-US" dirty="0" smtClean="0"/>
              <a:t> Foo, Benjamin </a:t>
            </a:r>
            <a:r>
              <a:rPr lang="en-US" dirty="0" err="1" smtClean="0"/>
              <a:t>Kempke</a:t>
            </a:r>
            <a:r>
              <a:rPr lang="en-US" dirty="0" smtClean="0"/>
              <a:t>, David </a:t>
            </a:r>
            <a:r>
              <a:rPr lang="en-US" dirty="0" err="1" smtClean="0"/>
              <a:t>Blaauw</a:t>
            </a:r>
            <a:r>
              <a:rPr lang="en-US" dirty="0" smtClean="0"/>
              <a:t>, Prabal Dutta</a:t>
            </a:r>
          </a:p>
          <a:p>
            <a:endParaRPr lang="en-US" dirty="0" smtClean="0"/>
          </a:p>
          <a:p>
            <a:r>
              <a:rPr lang="en-US" b="1" dirty="0" smtClean="0"/>
              <a:t>PI: Dennis Sylvester, University of Michigan</a:t>
            </a:r>
          </a:p>
          <a:p>
            <a:r>
              <a:rPr lang="en-US" dirty="0" err="1" smtClean="0"/>
              <a:t>dmcs@umich.edu</a:t>
            </a:r>
            <a:endParaRPr lang="en-US" dirty="0"/>
          </a:p>
        </p:txBody>
      </p:sp>
      <p:pic>
        <p:nvPicPr>
          <p:cNvPr id="5" name="Picture 2" descr="C:\Users\David\Desktop\blockM.g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774011" y="107195"/>
            <a:ext cx="1215658" cy="8453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 descr="MBus_CMYK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175" y="107195"/>
            <a:ext cx="1335781" cy="9748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1675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47901"/>
            <a:ext cx="8229600" cy="857250"/>
          </a:xfrm>
        </p:spPr>
        <p:txBody>
          <a:bodyPr/>
          <a:lstStyle/>
          <a:p>
            <a:pPr algn="ctr"/>
            <a:r>
              <a:rPr lang="en-US" dirty="0" smtClean="0"/>
              <a:t>Backups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891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FOM’s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447" y="843459"/>
            <a:ext cx="3946066" cy="305831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4148" y="843459"/>
            <a:ext cx="4501664" cy="26642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636432"/>
            <a:ext cx="4167957" cy="1379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804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TODOs in the specification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Some interoperability questions</a:t>
            </a:r>
          </a:p>
          <a:p>
            <a:pPr lvl="1"/>
            <a:r>
              <a:rPr lang="en-US" dirty="0" smtClean="0"/>
              <a:t>Minimum drive strength</a:t>
            </a:r>
          </a:p>
          <a:p>
            <a:pPr lvl="1"/>
            <a:r>
              <a:rPr lang="en-US" dirty="0" smtClean="0"/>
              <a:t>Standards or bounds for bus clock speed</a:t>
            </a:r>
          </a:p>
          <a:p>
            <a:r>
              <a:rPr lang="en-US" dirty="0" smtClean="0"/>
              <a:t>CPU MMIO interface to </a:t>
            </a:r>
            <a:r>
              <a:rPr lang="en-US" dirty="0" err="1" smtClean="0"/>
              <a:t>MBus</a:t>
            </a:r>
            <a:r>
              <a:rPr lang="en-US" dirty="0" smtClean="0"/>
              <a:t> / MPQ internals</a:t>
            </a:r>
          </a:p>
          <a:p>
            <a:pPr lvl="1"/>
            <a:r>
              <a:rPr lang="en-US" dirty="0" smtClean="0"/>
              <a:t>This is a more niche issue that should be in a different spec</a:t>
            </a:r>
          </a:p>
          <a:p>
            <a:r>
              <a:rPr lang="en-US" dirty="0" smtClean="0"/>
              <a:t>”Future Extensions”</a:t>
            </a:r>
          </a:p>
          <a:p>
            <a:pPr lvl="1"/>
            <a:r>
              <a:rPr lang="en-US" dirty="0" smtClean="0"/>
              <a:t>Obviated by MPQ streaming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7468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0" name="Straight Arrow Connector 99"/>
          <p:cNvCxnSpPr/>
          <p:nvPr/>
        </p:nvCxnSpPr>
        <p:spPr bwMode="auto">
          <a:xfrm flipH="1">
            <a:off x="4195415" y="1190583"/>
            <a:ext cx="138" cy="2501714"/>
          </a:xfrm>
          <a:prstGeom prst="straightConnector1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71" name="Straight Arrow Connector 70"/>
          <p:cNvCxnSpPr/>
          <p:nvPr/>
        </p:nvCxnSpPr>
        <p:spPr bwMode="auto">
          <a:xfrm>
            <a:off x="4910035" y="1162591"/>
            <a:ext cx="4865" cy="380407"/>
          </a:xfrm>
          <a:prstGeom prst="straightConnector1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79" name="Straight Arrow Connector 78"/>
          <p:cNvCxnSpPr/>
          <p:nvPr/>
        </p:nvCxnSpPr>
        <p:spPr bwMode="auto">
          <a:xfrm>
            <a:off x="3771900" y="1180798"/>
            <a:ext cx="0" cy="1317407"/>
          </a:xfrm>
          <a:prstGeom prst="straightConnector1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5" name="Pentagon 4"/>
          <p:cNvSpPr/>
          <p:nvPr/>
        </p:nvSpPr>
        <p:spPr bwMode="auto">
          <a:xfrm>
            <a:off x="6598213" y="881462"/>
            <a:ext cx="1376594" cy="246888"/>
          </a:xfrm>
          <a:prstGeom prst="homePlate">
            <a:avLst/>
          </a:prstGeom>
          <a:solidFill>
            <a:schemeClr val="tx2">
              <a:lumMod val="60000"/>
              <a:lumOff val="40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0125" tIns="30063" rIns="60125" bIns="30063" numCol="1" rtlCol="0" anchor="ctr" anchorCtr="0" compatLnSpc="1">
            <a:prstTxWarp prst="textNoShape">
              <a:avLst/>
            </a:prstTxWarp>
          </a:bodyPr>
          <a:lstStyle/>
          <a:p>
            <a:pPr algn="ctr" defTabSz="601266" eaLnBrk="0" fontAlgn="ctr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bg2"/>
              </a:buClr>
              <a:buSzPct val="125000"/>
            </a:pPr>
            <a:endParaRPr lang="en-US" sz="1350" dirty="0" err="1">
              <a:latin typeface="Arial" charset="0"/>
            </a:endParaRPr>
          </a:p>
        </p:txBody>
      </p:sp>
      <p:cxnSp>
        <p:nvCxnSpPr>
          <p:cNvPr id="70" name="Straight Arrow Connector 69"/>
          <p:cNvCxnSpPr/>
          <p:nvPr/>
        </p:nvCxnSpPr>
        <p:spPr bwMode="auto">
          <a:xfrm>
            <a:off x="5729702" y="1180798"/>
            <a:ext cx="0" cy="1560026"/>
          </a:xfrm>
          <a:prstGeom prst="straightConnector1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0" name="Straight Arrow Connector 59"/>
          <p:cNvCxnSpPr/>
          <p:nvPr/>
        </p:nvCxnSpPr>
        <p:spPr bwMode="auto">
          <a:xfrm>
            <a:off x="6431621" y="1166410"/>
            <a:ext cx="8984" cy="1176740"/>
          </a:xfrm>
          <a:prstGeom prst="straightConnector1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9" name="Straight Arrow Connector 58"/>
          <p:cNvCxnSpPr/>
          <p:nvPr/>
        </p:nvCxnSpPr>
        <p:spPr bwMode="auto">
          <a:xfrm>
            <a:off x="6847673" y="1166411"/>
            <a:ext cx="20022" cy="2734988"/>
          </a:xfrm>
          <a:prstGeom prst="straightConnector1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M3 Evolution</a:t>
            </a:r>
            <a:endParaRPr lang="en-US" dirty="0"/>
          </a:p>
        </p:txBody>
      </p:sp>
      <p:sp>
        <p:nvSpPr>
          <p:cNvPr id="3" name="Pentagon 2"/>
          <p:cNvSpPr/>
          <p:nvPr/>
        </p:nvSpPr>
        <p:spPr bwMode="auto">
          <a:xfrm>
            <a:off x="5287570" y="880701"/>
            <a:ext cx="1440180" cy="246888"/>
          </a:xfrm>
          <a:prstGeom prst="homePlate">
            <a:avLst/>
          </a:prstGeom>
          <a:solidFill>
            <a:schemeClr val="tx2">
              <a:lumMod val="60000"/>
              <a:lumOff val="40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0125" tIns="30063" rIns="60125" bIns="30063" numCol="1" rtlCol="0" anchor="ctr" anchorCtr="0" compatLnSpc="1">
            <a:prstTxWarp prst="textNoShape">
              <a:avLst/>
            </a:prstTxWarp>
          </a:bodyPr>
          <a:lstStyle/>
          <a:p>
            <a:pPr algn="ctr" defTabSz="601266" eaLnBrk="0" fontAlgn="ctr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bg2"/>
              </a:buClr>
              <a:buSzPct val="125000"/>
            </a:pPr>
            <a:endParaRPr lang="en-US" sz="1350" dirty="0" err="1">
              <a:latin typeface="Arial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980673" y="857250"/>
            <a:ext cx="53732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2016</a:t>
            </a:r>
            <a:endParaRPr lang="en-US" sz="1350" dirty="0"/>
          </a:p>
        </p:txBody>
      </p:sp>
      <p:sp>
        <p:nvSpPr>
          <p:cNvPr id="6" name="Pentagon 5"/>
          <p:cNvSpPr/>
          <p:nvPr/>
        </p:nvSpPr>
        <p:spPr bwMode="auto">
          <a:xfrm>
            <a:off x="3978809" y="882321"/>
            <a:ext cx="1440180" cy="246888"/>
          </a:xfrm>
          <a:prstGeom prst="homePlate">
            <a:avLst/>
          </a:prstGeom>
          <a:solidFill>
            <a:schemeClr val="tx2">
              <a:lumMod val="60000"/>
              <a:lumOff val="40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0125" tIns="30063" rIns="60125" bIns="30063" numCol="1" rtlCol="0" anchor="ctr" anchorCtr="0" compatLnSpc="1">
            <a:prstTxWarp prst="textNoShape">
              <a:avLst/>
            </a:prstTxWarp>
          </a:bodyPr>
          <a:lstStyle/>
          <a:p>
            <a:pPr algn="ctr" defTabSz="601266" eaLnBrk="0" fontAlgn="ctr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bg2"/>
              </a:buClr>
              <a:buSzPct val="125000"/>
            </a:pPr>
            <a:endParaRPr lang="en-US" sz="1350" dirty="0" err="1">
              <a:latin typeface="Arial" charset="0"/>
            </a:endParaRPr>
          </a:p>
        </p:txBody>
      </p:sp>
      <p:sp>
        <p:nvSpPr>
          <p:cNvPr id="7" name="Pentagon 6"/>
          <p:cNvSpPr/>
          <p:nvPr/>
        </p:nvSpPr>
        <p:spPr bwMode="auto">
          <a:xfrm>
            <a:off x="2649115" y="882321"/>
            <a:ext cx="1440180" cy="246888"/>
          </a:xfrm>
          <a:prstGeom prst="homePlate">
            <a:avLst/>
          </a:prstGeom>
          <a:solidFill>
            <a:schemeClr val="tx2">
              <a:lumMod val="60000"/>
              <a:lumOff val="40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0125" tIns="30063" rIns="60125" bIns="30063" numCol="1" rtlCol="0" anchor="ctr" anchorCtr="0" compatLnSpc="1">
            <a:prstTxWarp prst="textNoShape">
              <a:avLst/>
            </a:prstTxWarp>
          </a:bodyPr>
          <a:lstStyle/>
          <a:p>
            <a:pPr algn="ctr" defTabSz="601266" eaLnBrk="0" fontAlgn="ctr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bg2"/>
              </a:buClr>
              <a:buSzPct val="125000"/>
            </a:pPr>
            <a:endParaRPr lang="en-US" sz="1350" dirty="0" err="1">
              <a:latin typeface="Arial" charset="0"/>
            </a:endParaRPr>
          </a:p>
        </p:txBody>
      </p:sp>
      <p:sp>
        <p:nvSpPr>
          <p:cNvPr id="8" name="Pentagon 7"/>
          <p:cNvSpPr/>
          <p:nvPr/>
        </p:nvSpPr>
        <p:spPr bwMode="auto">
          <a:xfrm>
            <a:off x="2094734" y="880891"/>
            <a:ext cx="685800" cy="246888"/>
          </a:xfrm>
          <a:prstGeom prst="homePlate">
            <a:avLst/>
          </a:prstGeom>
          <a:solidFill>
            <a:schemeClr val="tx2">
              <a:lumMod val="60000"/>
              <a:lumOff val="40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0125" tIns="30063" rIns="60125" bIns="30063" numCol="1" rtlCol="0" anchor="ctr" anchorCtr="0" compatLnSpc="1">
            <a:prstTxWarp prst="textNoShape">
              <a:avLst/>
            </a:prstTxWarp>
          </a:bodyPr>
          <a:lstStyle/>
          <a:p>
            <a:pPr algn="ctr" defTabSz="601266" eaLnBrk="0" fontAlgn="ctr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bg2"/>
              </a:buClr>
              <a:buSzPct val="125000"/>
            </a:pPr>
            <a:endParaRPr lang="en-US" sz="1350" dirty="0" err="1">
              <a:latin typeface="Arial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668159" y="868882"/>
            <a:ext cx="53076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2015</a:t>
            </a:r>
            <a:endParaRPr lang="en-US" sz="1350" dirty="0"/>
          </a:p>
        </p:txBody>
      </p:sp>
      <p:sp>
        <p:nvSpPr>
          <p:cNvPr id="11" name="TextBox 10"/>
          <p:cNvSpPr txBox="1"/>
          <p:nvPr/>
        </p:nvSpPr>
        <p:spPr>
          <a:xfrm>
            <a:off x="4355507" y="874408"/>
            <a:ext cx="53732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2014</a:t>
            </a:r>
            <a:endParaRPr lang="en-US" sz="1350" dirty="0"/>
          </a:p>
        </p:txBody>
      </p:sp>
      <p:sp>
        <p:nvSpPr>
          <p:cNvPr id="12" name="TextBox 11"/>
          <p:cNvSpPr txBox="1"/>
          <p:nvPr/>
        </p:nvSpPr>
        <p:spPr>
          <a:xfrm>
            <a:off x="3052352" y="874900"/>
            <a:ext cx="53732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2013</a:t>
            </a:r>
            <a:endParaRPr lang="en-US" sz="1350" dirty="0"/>
          </a:p>
        </p:txBody>
      </p:sp>
      <p:sp>
        <p:nvSpPr>
          <p:cNvPr id="13" name="Content Placeholder 3"/>
          <p:cNvSpPr txBox="1">
            <a:spLocks/>
          </p:cNvSpPr>
          <p:nvPr/>
        </p:nvSpPr>
        <p:spPr>
          <a:xfrm>
            <a:off x="3873320" y="574538"/>
            <a:ext cx="1856383" cy="315005"/>
          </a:xfrm>
          <a:prstGeom prst="rect">
            <a:avLst/>
          </a:prstGeom>
        </p:spPr>
        <p:txBody>
          <a:bodyPr/>
          <a:lstStyle>
            <a:lvl1pPr marL="301625" indent="-301625" algn="l" defTabSz="801688" rtl="0" eaLnBrk="1" fontAlgn="ctr" hangingPunct="1"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125000"/>
              <a:buFont typeface="Wingdings" pitchFamily="2" charset="2"/>
              <a:buChar char="§"/>
              <a:defRPr sz="24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0875" indent="-249238" algn="l" defTabSz="801688" rtl="0" eaLnBrk="1" fontAlgn="ctr" hangingPunct="1"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125000"/>
              <a:buFont typeface="Wingdings" pitchFamily="2" charset="2"/>
              <a:buChar char="§"/>
              <a:defRPr sz="2000" baseline="0">
                <a:solidFill>
                  <a:schemeClr val="tx1"/>
                </a:solidFill>
                <a:latin typeface="+mn-lt"/>
              </a:defRPr>
            </a:lvl2pPr>
            <a:lvl3pPr marL="1001713" indent="-200025" algn="l" defTabSz="801688" rtl="0" eaLnBrk="1" fontAlgn="ctr" hangingPunct="1"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125000"/>
              <a:buFont typeface="Wingdings" pitchFamily="2" charset="2"/>
              <a:buChar char="§"/>
              <a:defRPr sz="2000" baseline="0">
                <a:solidFill>
                  <a:schemeClr val="tx1"/>
                </a:solidFill>
                <a:latin typeface="+mn-lt"/>
              </a:defRPr>
            </a:lvl3pPr>
            <a:lvl4pPr marL="1403350" indent="-200025" algn="l" defTabSz="801688" rtl="0" eaLnBrk="1" fontAlgn="ctr" hangingPunct="1"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125000"/>
              <a:buFont typeface="Wingdings" pitchFamily="2" charset="2"/>
              <a:buChar char="§"/>
              <a:defRPr sz="2000" baseline="0">
                <a:solidFill>
                  <a:schemeClr val="tx1"/>
                </a:solidFill>
                <a:latin typeface="+mn-lt"/>
              </a:defRPr>
            </a:lvl4pPr>
            <a:lvl5pPr marL="1803400" indent="-200025" algn="l" defTabSz="801688" rtl="0" eaLnBrk="1" fontAlgn="base" hangingPunct="1">
              <a:spcBef>
                <a:spcPct val="15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5pPr>
            <a:lvl6pPr marL="2260600" indent="-200025" algn="l" defTabSz="801688" rtl="0" eaLnBrk="1" fontAlgn="base" hangingPunct="1">
              <a:spcBef>
                <a:spcPct val="15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itchFamily="2" charset="2"/>
              <a:buChar char="§"/>
              <a:defRPr sz="2000" baseline="0">
                <a:solidFill>
                  <a:schemeClr val="tx1"/>
                </a:solidFill>
                <a:latin typeface="+mn-lt"/>
              </a:defRPr>
            </a:lvl6pPr>
            <a:lvl7pPr marL="2517775" indent="0" algn="l" defTabSz="801688" rtl="0" eaLnBrk="1" fontAlgn="base" hangingPunct="1">
              <a:spcBef>
                <a:spcPct val="15000"/>
              </a:spcBef>
              <a:spcAft>
                <a:spcPct val="0"/>
              </a:spcAft>
              <a:buClr>
                <a:schemeClr val="tx1"/>
              </a:buClr>
              <a:buSzPct val="70000"/>
              <a:buNone/>
              <a:defRPr sz="2000">
                <a:solidFill>
                  <a:schemeClr val="bg1"/>
                </a:solidFill>
                <a:latin typeface="+mn-lt"/>
              </a:defRPr>
            </a:lvl7pPr>
            <a:lvl8pPr marL="3175000" indent="-200025" algn="l" defTabSz="801688" rtl="0" eaLnBrk="1" fontAlgn="base" hangingPunct="1">
              <a:spcBef>
                <a:spcPct val="15000"/>
              </a:spcBef>
              <a:spcAft>
                <a:spcPct val="0"/>
              </a:spcAft>
              <a:buClr>
                <a:schemeClr val="tx1"/>
              </a:buClr>
              <a:buSzPct val="70000"/>
              <a:buChar char="•"/>
              <a:defRPr sz="2000">
                <a:solidFill>
                  <a:schemeClr val="bg1"/>
                </a:solidFill>
                <a:latin typeface="+mn-lt"/>
              </a:defRPr>
            </a:lvl8pPr>
            <a:lvl9pPr marL="3632200" indent="-200025" algn="l" defTabSz="801688" rtl="0" eaLnBrk="1" fontAlgn="base" hangingPunct="1">
              <a:spcBef>
                <a:spcPct val="15000"/>
              </a:spcBef>
              <a:spcAft>
                <a:spcPct val="0"/>
              </a:spcAft>
              <a:buClr>
                <a:schemeClr val="tx1"/>
              </a:buClr>
              <a:buSzPct val="70000"/>
              <a:buChar char="•"/>
              <a:defRPr sz="2000">
                <a:solidFill>
                  <a:schemeClr val="bg1"/>
                </a:solidFill>
                <a:latin typeface="+mn-lt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350" b="1" dirty="0"/>
              <a:t>Processor Evolution</a:t>
            </a:r>
          </a:p>
        </p:txBody>
      </p:sp>
      <p:sp>
        <p:nvSpPr>
          <p:cNvPr id="16" name="Oval 15"/>
          <p:cNvSpPr/>
          <p:nvPr/>
        </p:nvSpPr>
        <p:spPr bwMode="auto">
          <a:xfrm>
            <a:off x="2286000" y="973975"/>
            <a:ext cx="39809" cy="44540"/>
          </a:xfrm>
          <a:prstGeom prst="ellipse">
            <a:avLst/>
          </a:prstGeom>
          <a:solidFill>
            <a:schemeClr val="tx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0125" tIns="30063" rIns="60125" bIns="30063" numCol="1" rtlCol="0" anchor="ctr" anchorCtr="0" compatLnSpc="1">
            <a:prstTxWarp prst="textNoShape">
              <a:avLst/>
            </a:prstTxWarp>
          </a:bodyPr>
          <a:lstStyle/>
          <a:p>
            <a:pPr algn="ctr" defTabSz="601266" eaLnBrk="0" fontAlgn="ctr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bg2"/>
              </a:buClr>
              <a:buSzPct val="125000"/>
            </a:pPr>
            <a:endParaRPr lang="en-US" sz="1350" dirty="0" err="1">
              <a:latin typeface="Arial" charset="0"/>
            </a:endParaRPr>
          </a:p>
        </p:txBody>
      </p:sp>
      <p:sp>
        <p:nvSpPr>
          <p:cNvPr id="17" name="Oval 16"/>
          <p:cNvSpPr/>
          <p:nvPr/>
        </p:nvSpPr>
        <p:spPr bwMode="auto">
          <a:xfrm>
            <a:off x="2386202" y="973975"/>
            <a:ext cx="39809" cy="44540"/>
          </a:xfrm>
          <a:prstGeom prst="ellipse">
            <a:avLst/>
          </a:prstGeom>
          <a:solidFill>
            <a:schemeClr val="tx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0125" tIns="30063" rIns="60125" bIns="30063" numCol="1" rtlCol="0" anchor="ctr" anchorCtr="0" compatLnSpc="1">
            <a:prstTxWarp prst="textNoShape">
              <a:avLst/>
            </a:prstTxWarp>
          </a:bodyPr>
          <a:lstStyle/>
          <a:p>
            <a:pPr algn="ctr" defTabSz="601266" eaLnBrk="0" fontAlgn="ctr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bg2"/>
              </a:buClr>
              <a:buSzPct val="125000"/>
            </a:pPr>
            <a:endParaRPr lang="en-US" sz="1350" dirty="0" err="1">
              <a:latin typeface="Arial" charset="0"/>
            </a:endParaRPr>
          </a:p>
        </p:txBody>
      </p:sp>
      <p:sp>
        <p:nvSpPr>
          <p:cNvPr id="18" name="Oval 17"/>
          <p:cNvSpPr/>
          <p:nvPr/>
        </p:nvSpPr>
        <p:spPr bwMode="auto">
          <a:xfrm>
            <a:off x="2480948" y="973848"/>
            <a:ext cx="39809" cy="44540"/>
          </a:xfrm>
          <a:prstGeom prst="ellipse">
            <a:avLst/>
          </a:prstGeom>
          <a:solidFill>
            <a:schemeClr val="tx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0125" tIns="30063" rIns="60125" bIns="30063" numCol="1" rtlCol="0" anchor="ctr" anchorCtr="0" compatLnSpc="1">
            <a:prstTxWarp prst="textNoShape">
              <a:avLst/>
            </a:prstTxWarp>
          </a:bodyPr>
          <a:lstStyle/>
          <a:p>
            <a:pPr algn="ctr" defTabSz="601266" eaLnBrk="0" fontAlgn="ctr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bg2"/>
              </a:buClr>
              <a:buSzPct val="125000"/>
            </a:pPr>
            <a:endParaRPr lang="en-US" sz="1350" dirty="0" err="1">
              <a:latin typeface="Arial" charset="0"/>
            </a:endParaRPr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/>
          </p:nvPr>
        </p:nvGraphicFramePr>
        <p:xfrm>
          <a:off x="1259312" y="880110"/>
          <a:ext cx="781526" cy="3703320"/>
        </p:xfrm>
        <a:graphic>
          <a:graphicData uri="http://schemas.openxmlformats.org/drawingml/2006/table">
            <a:tbl>
              <a:tblPr firstRow="1" bandRow="1">
                <a:tableStyleId>{74C1A8A3-306A-4EB7-A6B1-4F7E0EB9C5D6}</a:tableStyleId>
              </a:tblPr>
              <a:tblGrid>
                <a:gridCol w="428863"/>
                <a:gridCol w="352663"/>
              </a:tblGrid>
              <a:tr h="20574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Chip</a:t>
                      </a:r>
                      <a:endParaRPr lang="en-US" sz="9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#</a:t>
                      </a:r>
                      <a:endParaRPr lang="en-US" sz="900" dirty="0"/>
                    </a:p>
                  </a:txBody>
                  <a:tcPr marL="68580" marR="68580" marT="34290" marB="34290"/>
                </a:tc>
              </a:tr>
              <a:tr h="20574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PRC</a:t>
                      </a:r>
                      <a:endParaRPr lang="en-US" sz="9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v13</a:t>
                      </a:r>
                      <a:endParaRPr lang="en-US" sz="900" dirty="0"/>
                    </a:p>
                  </a:txBody>
                  <a:tcPr marL="68580" marR="68580" marT="34290" marB="34290"/>
                </a:tc>
              </a:tr>
              <a:tr h="20574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PRE</a:t>
                      </a:r>
                      <a:endParaRPr lang="en-US" sz="9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v13</a:t>
                      </a:r>
                      <a:endParaRPr lang="en-US" sz="900" dirty="0"/>
                    </a:p>
                  </a:txBody>
                  <a:tcPr marL="68580" marR="68580" marT="34290" marB="34290"/>
                </a:tc>
              </a:tr>
              <a:tr h="20574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RAD</a:t>
                      </a:r>
                      <a:endParaRPr lang="en-US" sz="9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v10</a:t>
                      </a:r>
                      <a:endParaRPr lang="en-US" sz="900" dirty="0"/>
                    </a:p>
                  </a:txBody>
                  <a:tcPr marL="68580" marR="68580" marT="34290" marB="34290"/>
                </a:tc>
              </a:tr>
              <a:tr h="20574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DCP</a:t>
                      </a:r>
                      <a:endParaRPr lang="en-US" sz="9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v8</a:t>
                      </a:r>
                      <a:endParaRPr lang="en-US" sz="900" dirty="0"/>
                    </a:p>
                  </a:txBody>
                  <a:tcPr marL="68580" marR="68580" marT="34290" marB="34290"/>
                </a:tc>
              </a:tr>
              <a:tr h="20574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SNS</a:t>
                      </a:r>
                      <a:endParaRPr lang="en-US" sz="9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v7</a:t>
                      </a:r>
                      <a:endParaRPr lang="en-US" sz="900" dirty="0"/>
                    </a:p>
                  </a:txBody>
                  <a:tcPr marL="68580" marR="68580" marT="34290" marB="34290"/>
                </a:tc>
              </a:tr>
              <a:tr h="20574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SOL</a:t>
                      </a:r>
                      <a:endParaRPr lang="en-US" sz="9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v5</a:t>
                      </a:r>
                      <a:endParaRPr lang="en-US" sz="900" dirty="0"/>
                    </a:p>
                  </a:txBody>
                  <a:tcPr marL="68580" marR="68580" marT="34290" marB="34290"/>
                </a:tc>
              </a:tr>
              <a:tr h="20574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HRV</a:t>
                      </a:r>
                      <a:endParaRPr lang="en-US" sz="9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v4</a:t>
                      </a:r>
                      <a:endParaRPr lang="en-US" sz="900" dirty="0"/>
                    </a:p>
                  </a:txBody>
                  <a:tcPr marL="68580" marR="68580" marT="34290" marB="34290"/>
                </a:tc>
              </a:tr>
              <a:tr h="20574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IMG</a:t>
                      </a:r>
                      <a:endParaRPr lang="en-US" sz="9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v3</a:t>
                      </a:r>
                      <a:endParaRPr lang="en-US" sz="900" dirty="0"/>
                    </a:p>
                  </a:txBody>
                  <a:tcPr marL="68580" marR="68580" marT="34290" marB="34290"/>
                </a:tc>
              </a:tr>
              <a:tr h="20574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GAP</a:t>
                      </a:r>
                      <a:endParaRPr lang="en-US" sz="9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v3</a:t>
                      </a:r>
                      <a:endParaRPr lang="en-US" sz="900" dirty="0"/>
                    </a:p>
                  </a:txBody>
                  <a:tcPr marL="68580" marR="68580" marT="34290" marB="34290"/>
                </a:tc>
              </a:tr>
              <a:tr h="20574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COR</a:t>
                      </a:r>
                      <a:endParaRPr lang="en-US" sz="9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v2</a:t>
                      </a:r>
                      <a:endParaRPr lang="en-US" sz="900" dirty="0"/>
                    </a:p>
                  </a:txBody>
                  <a:tcPr marL="68580" marR="68580" marT="34290" marB="34290"/>
                </a:tc>
              </a:tr>
              <a:tr h="20574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FLS</a:t>
                      </a:r>
                      <a:endParaRPr lang="en-US" sz="9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v2</a:t>
                      </a:r>
                      <a:endParaRPr lang="en-US" sz="900" dirty="0"/>
                    </a:p>
                  </a:txBody>
                  <a:tcPr marL="68580" marR="68580" marT="34290" marB="34290"/>
                </a:tc>
              </a:tr>
              <a:tr h="20574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SIR</a:t>
                      </a:r>
                      <a:endParaRPr lang="en-US" sz="9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v2</a:t>
                      </a:r>
                      <a:endParaRPr lang="en-US" sz="900" dirty="0"/>
                    </a:p>
                  </a:txBody>
                  <a:tcPr marL="68580" marR="68580" marT="34290" marB="34290"/>
                </a:tc>
              </a:tr>
              <a:tr h="20574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PMU</a:t>
                      </a:r>
                      <a:endParaRPr lang="en-US" sz="9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v2</a:t>
                      </a:r>
                      <a:endParaRPr lang="en-US" sz="900" dirty="0"/>
                    </a:p>
                  </a:txBody>
                  <a:tcPr marL="68580" marR="68580" marT="34290" marB="34290"/>
                </a:tc>
              </a:tr>
              <a:tr h="20574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FFR</a:t>
                      </a:r>
                      <a:endParaRPr lang="en-US" sz="9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v1</a:t>
                      </a:r>
                      <a:endParaRPr lang="en-US" sz="900" dirty="0"/>
                    </a:p>
                  </a:txBody>
                  <a:tcPr marL="68580" marR="68580" marT="34290" marB="34290"/>
                </a:tc>
              </a:tr>
              <a:tr h="20574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MRR</a:t>
                      </a:r>
                      <a:endParaRPr lang="en-US" sz="9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v1</a:t>
                      </a:r>
                      <a:endParaRPr lang="en-US" sz="900" dirty="0"/>
                    </a:p>
                  </a:txBody>
                  <a:tcPr marL="68580" marR="68580" marT="34290" marB="34290"/>
                </a:tc>
              </a:tr>
              <a:tr h="20574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ADO</a:t>
                      </a:r>
                      <a:endParaRPr lang="en-US" sz="9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v1</a:t>
                      </a:r>
                      <a:endParaRPr lang="en-US" sz="900" dirty="0"/>
                    </a:p>
                  </a:txBody>
                  <a:tcPr marL="68580" marR="68580" marT="34290" marB="34290"/>
                </a:tc>
              </a:tr>
              <a:tr h="20574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FLP</a:t>
                      </a:r>
                      <a:endParaRPr lang="en-US" sz="9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v1</a:t>
                      </a:r>
                      <a:endParaRPr lang="en-US" sz="900" dirty="0"/>
                    </a:p>
                  </a:txBody>
                  <a:tcPr marL="68580" marR="68580" marT="34290" marB="34290"/>
                </a:tc>
              </a:tr>
            </a:tbl>
          </a:graphicData>
        </a:graphic>
      </p:graphicFrame>
      <p:grpSp>
        <p:nvGrpSpPr>
          <p:cNvPr id="30" name="Group 29"/>
          <p:cNvGrpSpPr/>
          <p:nvPr/>
        </p:nvGrpSpPr>
        <p:grpSpPr>
          <a:xfrm>
            <a:off x="6017091" y="3709922"/>
            <a:ext cx="1912876" cy="1168142"/>
            <a:chOff x="6413328" y="3563926"/>
            <a:chExt cx="2550501" cy="1557522"/>
          </a:xfrm>
        </p:grpSpPr>
        <p:sp>
          <p:nvSpPr>
            <p:cNvPr id="21" name="TextBox 20"/>
            <p:cNvSpPr txBox="1"/>
            <p:nvPr/>
          </p:nvSpPr>
          <p:spPr>
            <a:xfrm>
              <a:off x="6413328" y="3890342"/>
              <a:ext cx="2550501" cy="1231106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SRAM Sense Amp Fix</a:t>
              </a:r>
            </a:p>
            <a:p>
              <a:r>
                <a:rPr lang="en-US" sz="900" dirty="0">
                  <a:sym typeface="Wingdings" panose="05000000000000000000" pitchFamily="2" charset="2"/>
                </a:rPr>
                <a:t>Added GOC Debug Support</a:t>
              </a:r>
            </a:p>
            <a:p>
              <a:r>
                <a:rPr lang="en-US" sz="900" dirty="0">
                  <a:sym typeface="Wingdings" panose="05000000000000000000" pitchFamily="2" charset="2"/>
                </a:rPr>
                <a:t>Lowered GOC Default Timeout</a:t>
              </a:r>
            </a:p>
            <a:p>
              <a:r>
                <a:rPr lang="en-US" sz="900" dirty="0">
                  <a:sym typeface="Wingdings" panose="05000000000000000000" pitchFamily="2" charset="2"/>
                </a:rPr>
                <a:t>LC Timing Violation Fixes</a:t>
              </a:r>
            </a:p>
            <a:p>
              <a:r>
                <a:rPr lang="en-US" sz="900" dirty="0">
                  <a:sym typeface="Wingdings" panose="05000000000000000000" pitchFamily="2" charset="2"/>
                </a:rPr>
                <a:t>Added General MMIO in Arbitration</a:t>
              </a:r>
            </a:p>
            <a:p>
              <a:r>
                <a:rPr lang="en-US" sz="900" dirty="0">
                  <a:sym typeface="Wingdings" panose="05000000000000000000" pitchFamily="2" charset="2"/>
                </a:rPr>
                <a:t>Misc. Bug Fixes</a:t>
              </a:r>
            </a:p>
          </p:txBody>
        </p:sp>
        <p:sp>
          <p:nvSpPr>
            <p:cNvPr id="29" name="Content Placeholder 3"/>
            <p:cNvSpPr txBox="1">
              <a:spLocks/>
            </p:cNvSpPr>
            <p:nvPr/>
          </p:nvSpPr>
          <p:spPr>
            <a:xfrm>
              <a:off x="6413329" y="3563926"/>
              <a:ext cx="673271" cy="32336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12700">
              <a:solidFill>
                <a:schemeClr val="tx1"/>
              </a:solidFill>
            </a:ln>
          </p:spPr>
          <p:txBody>
            <a:bodyPr/>
            <a:lstStyle>
              <a:lvl1pPr marL="301625" indent="-301625" algn="l" defTabSz="801688" rtl="0" eaLnBrk="1" fontAlgn="ctr" hangingPunct="1">
                <a:spcBef>
                  <a:spcPct val="25000"/>
                </a:spcBef>
                <a:spcAft>
                  <a:spcPct val="0"/>
                </a:spcAft>
                <a:buClr>
                  <a:schemeClr val="tx2"/>
                </a:buClr>
                <a:buSzPct val="125000"/>
                <a:buFont typeface="Wingdings" pitchFamily="2" charset="2"/>
                <a:buChar char="§"/>
                <a:defRPr sz="24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50875" indent="-249238" algn="l" defTabSz="801688" rtl="0" eaLnBrk="1" fontAlgn="ctr" hangingPunct="1">
                <a:spcBef>
                  <a:spcPct val="25000"/>
                </a:spcBef>
                <a:spcAft>
                  <a:spcPct val="0"/>
                </a:spcAft>
                <a:buClr>
                  <a:schemeClr val="tx2"/>
                </a:buClr>
                <a:buSzPct val="125000"/>
                <a:buFont typeface="Wingdings" pitchFamily="2" charset="2"/>
                <a:buChar char="§"/>
                <a:defRPr sz="2000" baseline="0">
                  <a:solidFill>
                    <a:schemeClr val="tx1"/>
                  </a:solidFill>
                  <a:latin typeface="+mn-lt"/>
                </a:defRPr>
              </a:lvl2pPr>
              <a:lvl3pPr marL="1001713" indent="-200025" algn="l" defTabSz="801688" rtl="0" eaLnBrk="1" fontAlgn="ctr" hangingPunct="1">
                <a:spcBef>
                  <a:spcPct val="25000"/>
                </a:spcBef>
                <a:spcAft>
                  <a:spcPct val="0"/>
                </a:spcAft>
                <a:buClr>
                  <a:schemeClr val="tx2"/>
                </a:buClr>
                <a:buSzPct val="125000"/>
                <a:buFont typeface="Wingdings" pitchFamily="2" charset="2"/>
                <a:buChar char="§"/>
                <a:defRPr sz="2000" baseline="0">
                  <a:solidFill>
                    <a:schemeClr val="tx1"/>
                  </a:solidFill>
                  <a:latin typeface="+mn-lt"/>
                </a:defRPr>
              </a:lvl3pPr>
              <a:lvl4pPr marL="1403350" indent="-200025" algn="l" defTabSz="801688" rtl="0" eaLnBrk="1" fontAlgn="ctr" hangingPunct="1">
                <a:spcBef>
                  <a:spcPct val="25000"/>
                </a:spcBef>
                <a:spcAft>
                  <a:spcPct val="0"/>
                </a:spcAft>
                <a:buClr>
                  <a:schemeClr val="tx2"/>
                </a:buClr>
                <a:buSzPct val="125000"/>
                <a:buFont typeface="Wingdings" pitchFamily="2" charset="2"/>
                <a:buChar char="§"/>
                <a:defRPr sz="2000" baseline="0">
                  <a:solidFill>
                    <a:schemeClr val="tx1"/>
                  </a:solidFill>
                  <a:latin typeface="+mn-lt"/>
                </a:defRPr>
              </a:lvl4pPr>
              <a:lvl5pPr marL="1803400" indent="-200025" algn="l" defTabSz="801688" rtl="0" eaLnBrk="1" fontAlgn="base" hangingPunct="1">
                <a:spcBef>
                  <a:spcPct val="15000"/>
                </a:spcBef>
                <a:spcAft>
                  <a:spcPct val="0"/>
                </a:spcAft>
                <a:buClr>
                  <a:schemeClr val="tx2"/>
                </a:buClr>
                <a:buSzPct val="7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+mn-lt"/>
                </a:defRPr>
              </a:lvl5pPr>
              <a:lvl6pPr marL="2260600" indent="-200025" algn="l" defTabSz="801688" rtl="0" eaLnBrk="1" fontAlgn="base" hangingPunct="1">
                <a:spcBef>
                  <a:spcPct val="15000"/>
                </a:spcBef>
                <a:spcAft>
                  <a:spcPct val="0"/>
                </a:spcAft>
                <a:buClr>
                  <a:schemeClr val="tx2"/>
                </a:buClr>
                <a:buSzPct val="70000"/>
                <a:buFont typeface="Wingdings" pitchFamily="2" charset="2"/>
                <a:buChar char="§"/>
                <a:defRPr sz="2000" baseline="0">
                  <a:solidFill>
                    <a:schemeClr val="tx1"/>
                  </a:solidFill>
                  <a:latin typeface="+mn-lt"/>
                </a:defRPr>
              </a:lvl6pPr>
              <a:lvl7pPr marL="2517775" indent="0" algn="l" defTabSz="801688" rtl="0" eaLnBrk="1" fontAlgn="base" hangingPunct="1">
                <a:spcBef>
                  <a:spcPct val="15000"/>
                </a:spcBef>
                <a:spcAft>
                  <a:spcPct val="0"/>
                </a:spcAft>
                <a:buClr>
                  <a:schemeClr val="tx1"/>
                </a:buClr>
                <a:buSzPct val="70000"/>
                <a:buNone/>
                <a:defRPr sz="2000">
                  <a:solidFill>
                    <a:schemeClr val="bg1"/>
                  </a:solidFill>
                  <a:latin typeface="+mn-lt"/>
                </a:defRPr>
              </a:lvl7pPr>
              <a:lvl8pPr marL="3175000" indent="-200025" algn="l" defTabSz="801688" rtl="0" eaLnBrk="1" fontAlgn="base" hangingPunct="1">
                <a:spcBef>
                  <a:spcPct val="15000"/>
                </a:spcBef>
                <a:spcAft>
                  <a:spcPct val="0"/>
                </a:spcAft>
                <a:buClr>
                  <a:schemeClr val="tx1"/>
                </a:buClr>
                <a:buSzPct val="70000"/>
                <a:buChar char="•"/>
                <a:defRPr sz="2000">
                  <a:solidFill>
                    <a:schemeClr val="bg1"/>
                  </a:solidFill>
                  <a:latin typeface="+mn-lt"/>
                </a:defRPr>
              </a:lvl8pPr>
              <a:lvl9pPr marL="3632200" indent="-200025" algn="l" defTabSz="801688" rtl="0" eaLnBrk="1" fontAlgn="base" hangingPunct="1">
                <a:spcBef>
                  <a:spcPct val="15000"/>
                </a:spcBef>
                <a:spcAft>
                  <a:spcPct val="0"/>
                </a:spcAft>
                <a:buClr>
                  <a:schemeClr val="tx1"/>
                </a:buClr>
                <a:buSzPct val="70000"/>
                <a:buChar char="•"/>
                <a:defRPr sz="2000">
                  <a:solidFill>
                    <a:schemeClr val="bg1"/>
                  </a:solidFill>
                  <a:latin typeface="+mn-lt"/>
                </a:defRPr>
              </a:lvl9pPr>
            </a:lstStyle>
            <a:p>
              <a:pPr marL="0" indent="0" algn="ctr">
                <a:spcBef>
                  <a:spcPts val="0"/>
                </a:spcBef>
                <a:buNone/>
              </a:pPr>
              <a:r>
                <a:rPr lang="en-US" sz="1350" b="1" dirty="0"/>
                <a:t>v13</a:t>
              </a: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6017091" y="2400300"/>
            <a:ext cx="1645002" cy="1164085"/>
            <a:chOff x="4462420" y="3048000"/>
            <a:chExt cx="2193335" cy="1552113"/>
          </a:xfrm>
        </p:grpSpPr>
        <p:sp>
          <p:nvSpPr>
            <p:cNvPr id="20" name="TextBox 19"/>
            <p:cNvSpPr txBox="1"/>
            <p:nvPr/>
          </p:nvSpPr>
          <p:spPr>
            <a:xfrm>
              <a:off x="4462420" y="3369007"/>
              <a:ext cx="2193335" cy="1231106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900" b="1" dirty="0">
                  <a:solidFill>
                    <a:srgbClr val="FF0000"/>
                  </a:solidFill>
                </a:rPr>
                <a:t>New SRAM 4kB </a:t>
              </a:r>
              <a:r>
                <a:rPr lang="en-US" sz="900" b="1" dirty="0">
                  <a:solidFill>
                    <a:srgbClr val="FF0000"/>
                  </a:solidFill>
                  <a:sym typeface="Wingdings" panose="05000000000000000000" pitchFamily="2" charset="2"/>
                </a:rPr>
                <a:t> 8kB</a:t>
              </a:r>
            </a:p>
            <a:p>
              <a:r>
                <a:rPr lang="en-US" sz="900" dirty="0"/>
                <a:t>Removed Integrated PMU</a:t>
              </a:r>
            </a:p>
            <a:p>
              <a:r>
                <a:rPr lang="en-US" sz="900" dirty="0">
                  <a:sym typeface="Wingdings" panose="05000000000000000000" pitchFamily="2" charset="2"/>
                </a:rPr>
                <a:t>Standardized MBUS Layer CTRL</a:t>
              </a:r>
            </a:p>
            <a:p>
              <a:r>
                <a:rPr lang="en-US" sz="900" dirty="0">
                  <a:sym typeface="Wingdings" panose="05000000000000000000" pitchFamily="2" charset="2"/>
                </a:rPr>
                <a:t>Added Arbitration Support</a:t>
              </a:r>
            </a:p>
            <a:p>
              <a:r>
                <a:rPr lang="en-US" sz="900" dirty="0">
                  <a:sym typeface="Wingdings" panose="05000000000000000000" pitchFamily="2" charset="2"/>
                </a:rPr>
                <a:t>Improved CPF flow</a:t>
              </a:r>
            </a:p>
            <a:p>
              <a:r>
                <a:rPr lang="en-US" sz="900" dirty="0">
                  <a:sym typeface="Wingdings" panose="05000000000000000000" pitchFamily="2" charset="2"/>
                </a:rPr>
                <a:t>PMUv1 Support</a:t>
              </a:r>
              <a:endParaRPr lang="en-US" sz="900" dirty="0"/>
            </a:p>
          </p:txBody>
        </p:sp>
        <p:sp>
          <p:nvSpPr>
            <p:cNvPr id="31" name="Content Placeholder 3"/>
            <p:cNvSpPr txBox="1">
              <a:spLocks/>
            </p:cNvSpPr>
            <p:nvPr/>
          </p:nvSpPr>
          <p:spPr>
            <a:xfrm>
              <a:off x="4462420" y="3048000"/>
              <a:ext cx="673271" cy="32336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12700">
              <a:solidFill>
                <a:schemeClr val="tx1"/>
              </a:solidFill>
            </a:ln>
          </p:spPr>
          <p:txBody>
            <a:bodyPr/>
            <a:lstStyle>
              <a:lvl1pPr marL="301625" indent="-301625" algn="l" defTabSz="801688" rtl="0" eaLnBrk="1" fontAlgn="ctr" hangingPunct="1">
                <a:spcBef>
                  <a:spcPct val="25000"/>
                </a:spcBef>
                <a:spcAft>
                  <a:spcPct val="0"/>
                </a:spcAft>
                <a:buClr>
                  <a:schemeClr val="tx2"/>
                </a:buClr>
                <a:buSzPct val="125000"/>
                <a:buFont typeface="Wingdings" pitchFamily="2" charset="2"/>
                <a:buChar char="§"/>
                <a:defRPr sz="24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50875" indent="-249238" algn="l" defTabSz="801688" rtl="0" eaLnBrk="1" fontAlgn="ctr" hangingPunct="1">
                <a:spcBef>
                  <a:spcPct val="25000"/>
                </a:spcBef>
                <a:spcAft>
                  <a:spcPct val="0"/>
                </a:spcAft>
                <a:buClr>
                  <a:schemeClr val="tx2"/>
                </a:buClr>
                <a:buSzPct val="125000"/>
                <a:buFont typeface="Wingdings" pitchFamily="2" charset="2"/>
                <a:buChar char="§"/>
                <a:defRPr sz="2000" baseline="0">
                  <a:solidFill>
                    <a:schemeClr val="tx1"/>
                  </a:solidFill>
                  <a:latin typeface="+mn-lt"/>
                </a:defRPr>
              </a:lvl2pPr>
              <a:lvl3pPr marL="1001713" indent="-200025" algn="l" defTabSz="801688" rtl="0" eaLnBrk="1" fontAlgn="ctr" hangingPunct="1">
                <a:spcBef>
                  <a:spcPct val="25000"/>
                </a:spcBef>
                <a:spcAft>
                  <a:spcPct val="0"/>
                </a:spcAft>
                <a:buClr>
                  <a:schemeClr val="tx2"/>
                </a:buClr>
                <a:buSzPct val="125000"/>
                <a:buFont typeface="Wingdings" pitchFamily="2" charset="2"/>
                <a:buChar char="§"/>
                <a:defRPr sz="2000" baseline="0">
                  <a:solidFill>
                    <a:schemeClr val="tx1"/>
                  </a:solidFill>
                  <a:latin typeface="+mn-lt"/>
                </a:defRPr>
              </a:lvl3pPr>
              <a:lvl4pPr marL="1403350" indent="-200025" algn="l" defTabSz="801688" rtl="0" eaLnBrk="1" fontAlgn="ctr" hangingPunct="1">
                <a:spcBef>
                  <a:spcPct val="25000"/>
                </a:spcBef>
                <a:spcAft>
                  <a:spcPct val="0"/>
                </a:spcAft>
                <a:buClr>
                  <a:schemeClr val="tx2"/>
                </a:buClr>
                <a:buSzPct val="125000"/>
                <a:buFont typeface="Wingdings" pitchFamily="2" charset="2"/>
                <a:buChar char="§"/>
                <a:defRPr sz="2000" baseline="0">
                  <a:solidFill>
                    <a:schemeClr val="tx1"/>
                  </a:solidFill>
                  <a:latin typeface="+mn-lt"/>
                </a:defRPr>
              </a:lvl4pPr>
              <a:lvl5pPr marL="1803400" indent="-200025" algn="l" defTabSz="801688" rtl="0" eaLnBrk="1" fontAlgn="base" hangingPunct="1">
                <a:spcBef>
                  <a:spcPct val="15000"/>
                </a:spcBef>
                <a:spcAft>
                  <a:spcPct val="0"/>
                </a:spcAft>
                <a:buClr>
                  <a:schemeClr val="tx2"/>
                </a:buClr>
                <a:buSzPct val="7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+mn-lt"/>
                </a:defRPr>
              </a:lvl5pPr>
              <a:lvl6pPr marL="2260600" indent="-200025" algn="l" defTabSz="801688" rtl="0" eaLnBrk="1" fontAlgn="base" hangingPunct="1">
                <a:spcBef>
                  <a:spcPct val="15000"/>
                </a:spcBef>
                <a:spcAft>
                  <a:spcPct val="0"/>
                </a:spcAft>
                <a:buClr>
                  <a:schemeClr val="tx2"/>
                </a:buClr>
                <a:buSzPct val="70000"/>
                <a:buFont typeface="Wingdings" pitchFamily="2" charset="2"/>
                <a:buChar char="§"/>
                <a:defRPr sz="2000" baseline="0">
                  <a:solidFill>
                    <a:schemeClr val="tx1"/>
                  </a:solidFill>
                  <a:latin typeface="+mn-lt"/>
                </a:defRPr>
              </a:lvl6pPr>
              <a:lvl7pPr marL="2517775" indent="0" algn="l" defTabSz="801688" rtl="0" eaLnBrk="1" fontAlgn="base" hangingPunct="1">
                <a:spcBef>
                  <a:spcPct val="15000"/>
                </a:spcBef>
                <a:spcAft>
                  <a:spcPct val="0"/>
                </a:spcAft>
                <a:buClr>
                  <a:schemeClr val="tx1"/>
                </a:buClr>
                <a:buSzPct val="70000"/>
                <a:buNone/>
                <a:defRPr sz="2000">
                  <a:solidFill>
                    <a:schemeClr val="bg1"/>
                  </a:solidFill>
                  <a:latin typeface="+mn-lt"/>
                </a:defRPr>
              </a:lvl7pPr>
              <a:lvl8pPr marL="3175000" indent="-200025" algn="l" defTabSz="801688" rtl="0" eaLnBrk="1" fontAlgn="base" hangingPunct="1">
                <a:spcBef>
                  <a:spcPct val="15000"/>
                </a:spcBef>
                <a:spcAft>
                  <a:spcPct val="0"/>
                </a:spcAft>
                <a:buClr>
                  <a:schemeClr val="tx1"/>
                </a:buClr>
                <a:buSzPct val="70000"/>
                <a:buChar char="•"/>
                <a:defRPr sz="2000">
                  <a:solidFill>
                    <a:schemeClr val="bg1"/>
                  </a:solidFill>
                  <a:latin typeface="+mn-lt"/>
                </a:defRPr>
              </a:lvl8pPr>
              <a:lvl9pPr marL="3632200" indent="-200025" algn="l" defTabSz="801688" rtl="0" eaLnBrk="1" fontAlgn="base" hangingPunct="1">
                <a:spcBef>
                  <a:spcPct val="15000"/>
                </a:spcBef>
                <a:spcAft>
                  <a:spcPct val="0"/>
                </a:spcAft>
                <a:buClr>
                  <a:schemeClr val="tx1"/>
                </a:buClr>
                <a:buSzPct val="70000"/>
                <a:buChar char="•"/>
                <a:defRPr sz="2000">
                  <a:solidFill>
                    <a:schemeClr val="bg1"/>
                  </a:solidFill>
                  <a:latin typeface="+mn-lt"/>
                </a:defRPr>
              </a:lvl9pPr>
            </a:lstStyle>
            <a:p>
              <a:pPr marL="0" indent="0" algn="ctr">
                <a:spcBef>
                  <a:spcPts val="0"/>
                </a:spcBef>
                <a:buNone/>
              </a:pPr>
              <a:r>
                <a:rPr lang="en-US" sz="1350" b="1" dirty="0"/>
                <a:t>v12</a:t>
              </a: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6057900" y="1371599"/>
            <a:ext cx="1467068" cy="611525"/>
            <a:chOff x="1988511" y="2013495"/>
            <a:chExt cx="1956091" cy="815367"/>
          </a:xfrm>
        </p:grpSpPr>
        <p:sp>
          <p:nvSpPr>
            <p:cNvPr id="22" name="TextBox 21"/>
            <p:cNvSpPr txBox="1"/>
            <p:nvPr/>
          </p:nvSpPr>
          <p:spPr>
            <a:xfrm>
              <a:off x="1988511" y="2336419"/>
              <a:ext cx="1956091" cy="49244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900" dirty="0"/>
                <a:t>MBUS DIN Double Latch Fix</a:t>
              </a:r>
            </a:p>
            <a:p>
              <a:r>
                <a:rPr lang="en-US" sz="900" dirty="0"/>
                <a:t>MBUS Wire Ctrl Fix</a:t>
              </a:r>
              <a:endParaRPr lang="en-US" sz="900" dirty="0"/>
            </a:p>
          </p:txBody>
        </p:sp>
        <p:sp>
          <p:nvSpPr>
            <p:cNvPr id="33" name="Content Placeholder 3"/>
            <p:cNvSpPr txBox="1">
              <a:spLocks/>
            </p:cNvSpPr>
            <p:nvPr/>
          </p:nvSpPr>
          <p:spPr>
            <a:xfrm>
              <a:off x="1988511" y="2013495"/>
              <a:ext cx="673271" cy="32336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12700">
              <a:solidFill>
                <a:schemeClr val="tx1"/>
              </a:solidFill>
            </a:ln>
          </p:spPr>
          <p:txBody>
            <a:bodyPr/>
            <a:lstStyle>
              <a:lvl1pPr marL="301625" indent="-301625" algn="l" defTabSz="801688" rtl="0" eaLnBrk="1" fontAlgn="ctr" hangingPunct="1">
                <a:spcBef>
                  <a:spcPct val="25000"/>
                </a:spcBef>
                <a:spcAft>
                  <a:spcPct val="0"/>
                </a:spcAft>
                <a:buClr>
                  <a:schemeClr val="tx2"/>
                </a:buClr>
                <a:buSzPct val="125000"/>
                <a:buFont typeface="Wingdings" pitchFamily="2" charset="2"/>
                <a:buChar char="§"/>
                <a:defRPr sz="24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50875" indent="-249238" algn="l" defTabSz="801688" rtl="0" eaLnBrk="1" fontAlgn="ctr" hangingPunct="1">
                <a:spcBef>
                  <a:spcPct val="25000"/>
                </a:spcBef>
                <a:spcAft>
                  <a:spcPct val="0"/>
                </a:spcAft>
                <a:buClr>
                  <a:schemeClr val="tx2"/>
                </a:buClr>
                <a:buSzPct val="125000"/>
                <a:buFont typeface="Wingdings" pitchFamily="2" charset="2"/>
                <a:buChar char="§"/>
                <a:defRPr sz="2000" baseline="0">
                  <a:solidFill>
                    <a:schemeClr val="tx1"/>
                  </a:solidFill>
                  <a:latin typeface="+mn-lt"/>
                </a:defRPr>
              </a:lvl2pPr>
              <a:lvl3pPr marL="1001713" indent="-200025" algn="l" defTabSz="801688" rtl="0" eaLnBrk="1" fontAlgn="ctr" hangingPunct="1">
                <a:spcBef>
                  <a:spcPct val="25000"/>
                </a:spcBef>
                <a:spcAft>
                  <a:spcPct val="0"/>
                </a:spcAft>
                <a:buClr>
                  <a:schemeClr val="tx2"/>
                </a:buClr>
                <a:buSzPct val="125000"/>
                <a:buFont typeface="Wingdings" pitchFamily="2" charset="2"/>
                <a:buChar char="§"/>
                <a:defRPr sz="2000" baseline="0">
                  <a:solidFill>
                    <a:schemeClr val="tx1"/>
                  </a:solidFill>
                  <a:latin typeface="+mn-lt"/>
                </a:defRPr>
              </a:lvl3pPr>
              <a:lvl4pPr marL="1403350" indent="-200025" algn="l" defTabSz="801688" rtl="0" eaLnBrk="1" fontAlgn="ctr" hangingPunct="1">
                <a:spcBef>
                  <a:spcPct val="25000"/>
                </a:spcBef>
                <a:spcAft>
                  <a:spcPct val="0"/>
                </a:spcAft>
                <a:buClr>
                  <a:schemeClr val="tx2"/>
                </a:buClr>
                <a:buSzPct val="125000"/>
                <a:buFont typeface="Wingdings" pitchFamily="2" charset="2"/>
                <a:buChar char="§"/>
                <a:defRPr sz="2000" baseline="0">
                  <a:solidFill>
                    <a:schemeClr val="tx1"/>
                  </a:solidFill>
                  <a:latin typeface="+mn-lt"/>
                </a:defRPr>
              </a:lvl4pPr>
              <a:lvl5pPr marL="1803400" indent="-200025" algn="l" defTabSz="801688" rtl="0" eaLnBrk="1" fontAlgn="base" hangingPunct="1">
                <a:spcBef>
                  <a:spcPct val="15000"/>
                </a:spcBef>
                <a:spcAft>
                  <a:spcPct val="0"/>
                </a:spcAft>
                <a:buClr>
                  <a:schemeClr val="tx2"/>
                </a:buClr>
                <a:buSzPct val="7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+mn-lt"/>
                </a:defRPr>
              </a:lvl5pPr>
              <a:lvl6pPr marL="2260600" indent="-200025" algn="l" defTabSz="801688" rtl="0" eaLnBrk="1" fontAlgn="base" hangingPunct="1">
                <a:spcBef>
                  <a:spcPct val="15000"/>
                </a:spcBef>
                <a:spcAft>
                  <a:spcPct val="0"/>
                </a:spcAft>
                <a:buClr>
                  <a:schemeClr val="tx2"/>
                </a:buClr>
                <a:buSzPct val="70000"/>
                <a:buFont typeface="Wingdings" pitchFamily="2" charset="2"/>
                <a:buChar char="§"/>
                <a:defRPr sz="2000" baseline="0">
                  <a:solidFill>
                    <a:schemeClr val="tx1"/>
                  </a:solidFill>
                  <a:latin typeface="+mn-lt"/>
                </a:defRPr>
              </a:lvl6pPr>
              <a:lvl7pPr marL="2517775" indent="0" algn="l" defTabSz="801688" rtl="0" eaLnBrk="1" fontAlgn="base" hangingPunct="1">
                <a:spcBef>
                  <a:spcPct val="15000"/>
                </a:spcBef>
                <a:spcAft>
                  <a:spcPct val="0"/>
                </a:spcAft>
                <a:buClr>
                  <a:schemeClr val="tx1"/>
                </a:buClr>
                <a:buSzPct val="70000"/>
                <a:buNone/>
                <a:defRPr sz="2000">
                  <a:solidFill>
                    <a:schemeClr val="bg1"/>
                  </a:solidFill>
                  <a:latin typeface="+mn-lt"/>
                </a:defRPr>
              </a:lvl7pPr>
              <a:lvl8pPr marL="3175000" indent="-200025" algn="l" defTabSz="801688" rtl="0" eaLnBrk="1" fontAlgn="base" hangingPunct="1">
                <a:spcBef>
                  <a:spcPct val="15000"/>
                </a:spcBef>
                <a:spcAft>
                  <a:spcPct val="0"/>
                </a:spcAft>
                <a:buClr>
                  <a:schemeClr val="tx1"/>
                </a:buClr>
                <a:buSzPct val="70000"/>
                <a:buChar char="•"/>
                <a:defRPr sz="2000">
                  <a:solidFill>
                    <a:schemeClr val="bg1"/>
                  </a:solidFill>
                  <a:latin typeface="+mn-lt"/>
                </a:defRPr>
              </a:lvl8pPr>
              <a:lvl9pPr marL="3632200" indent="-200025" algn="l" defTabSz="801688" rtl="0" eaLnBrk="1" fontAlgn="base" hangingPunct="1">
                <a:spcBef>
                  <a:spcPct val="15000"/>
                </a:spcBef>
                <a:spcAft>
                  <a:spcPct val="0"/>
                </a:spcAft>
                <a:buClr>
                  <a:schemeClr val="tx1"/>
                </a:buClr>
                <a:buSzPct val="70000"/>
                <a:buChar char="•"/>
                <a:defRPr sz="2000">
                  <a:solidFill>
                    <a:schemeClr val="bg1"/>
                  </a:solidFill>
                  <a:latin typeface="+mn-lt"/>
                </a:defRPr>
              </a:lvl9pPr>
            </a:lstStyle>
            <a:p>
              <a:pPr marL="0" indent="0" algn="ctr">
                <a:spcBef>
                  <a:spcPts val="0"/>
                </a:spcBef>
                <a:buNone/>
              </a:pPr>
              <a:r>
                <a:rPr lang="en-US" sz="1350" b="1" dirty="0"/>
                <a:t>v11</a:t>
              </a:r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4187933" y="2549648"/>
            <a:ext cx="1534395" cy="1027350"/>
            <a:chOff x="896087" y="4117196"/>
            <a:chExt cx="2045860" cy="1369799"/>
          </a:xfrm>
        </p:grpSpPr>
        <p:sp>
          <p:nvSpPr>
            <p:cNvPr id="23" name="TextBox 22"/>
            <p:cNvSpPr txBox="1"/>
            <p:nvPr/>
          </p:nvSpPr>
          <p:spPr>
            <a:xfrm>
              <a:off x="896088" y="4440556"/>
              <a:ext cx="2045859" cy="104643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900" dirty="0"/>
                <a:t>Minor Bug Fixes</a:t>
              </a:r>
            </a:p>
            <a:p>
              <a:r>
                <a:rPr lang="en-US" sz="900" dirty="0"/>
                <a:t>MBUS Reset Command Fix</a:t>
              </a:r>
            </a:p>
            <a:p>
              <a:r>
                <a:rPr lang="en-US" sz="900" dirty="0"/>
                <a:t>Shorten Watchdog Timer</a:t>
              </a:r>
            </a:p>
            <a:p>
              <a:r>
                <a:rPr lang="en-US" sz="900" dirty="0" err="1"/>
                <a:t>Cfg</a:t>
              </a:r>
              <a:r>
                <a:rPr lang="en-US" sz="900" dirty="0"/>
                <a:t>. Auto-Wake-Up</a:t>
              </a:r>
            </a:p>
            <a:p>
              <a:r>
                <a:rPr lang="en-US" sz="900" dirty="0"/>
                <a:t>MBUS Node Double Latching</a:t>
              </a:r>
              <a:endParaRPr lang="en-US" sz="900" dirty="0"/>
            </a:p>
          </p:txBody>
        </p:sp>
        <p:sp>
          <p:nvSpPr>
            <p:cNvPr id="35" name="Content Placeholder 3"/>
            <p:cNvSpPr txBox="1">
              <a:spLocks/>
            </p:cNvSpPr>
            <p:nvPr/>
          </p:nvSpPr>
          <p:spPr>
            <a:xfrm>
              <a:off x="896087" y="4117196"/>
              <a:ext cx="673271" cy="32336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12700">
              <a:solidFill>
                <a:schemeClr val="tx1"/>
              </a:solidFill>
            </a:ln>
          </p:spPr>
          <p:txBody>
            <a:bodyPr/>
            <a:lstStyle>
              <a:lvl1pPr marL="301625" indent="-301625" algn="l" defTabSz="801688" rtl="0" eaLnBrk="1" fontAlgn="ctr" hangingPunct="1">
                <a:spcBef>
                  <a:spcPct val="25000"/>
                </a:spcBef>
                <a:spcAft>
                  <a:spcPct val="0"/>
                </a:spcAft>
                <a:buClr>
                  <a:schemeClr val="tx2"/>
                </a:buClr>
                <a:buSzPct val="125000"/>
                <a:buFont typeface="Wingdings" pitchFamily="2" charset="2"/>
                <a:buChar char="§"/>
                <a:defRPr sz="24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50875" indent="-249238" algn="l" defTabSz="801688" rtl="0" eaLnBrk="1" fontAlgn="ctr" hangingPunct="1">
                <a:spcBef>
                  <a:spcPct val="25000"/>
                </a:spcBef>
                <a:spcAft>
                  <a:spcPct val="0"/>
                </a:spcAft>
                <a:buClr>
                  <a:schemeClr val="tx2"/>
                </a:buClr>
                <a:buSzPct val="125000"/>
                <a:buFont typeface="Wingdings" pitchFamily="2" charset="2"/>
                <a:buChar char="§"/>
                <a:defRPr sz="2000" baseline="0">
                  <a:solidFill>
                    <a:schemeClr val="tx1"/>
                  </a:solidFill>
                  <a:latin typeface="+mn-lt"/>
                </a:defRPr>
              </a:lvl2pPr>
              <a:lvl3pPr marL="1001713" indent="-200025" algn="l" defTabSz="801688" rtl="0" eaLnBrk="1" fontAlgn="ctr" hangingPunct="1">
                <a:spcBef>
                  <a:spcPct val="25000"/>
                </a:spcBef>
                <a:spcAft>
                  <a:spcPct val="0"/>
                </a:spcAft>
                <a:buClr>
                  <a:schemeClr val="tx2"/>
                </a:buClr>
                <a:buSzPct val="125000"/>
                <a:buFont typeface="Wingdings" pitchFamily="2" charset="2"/>
                <a:buChar char="§"/>
                <a:defRPr sz="2000" baseline="0">
                  <a:solidFill>
                    <a:schemeClr val="tx1"/>
                  </a:solidFill>
                  <a:latin typeface="+mn-lt"/>
                </a:defRPr>
              </a:lvl3pPr>
              <a:lvl4pPr marL="1403350" indent="-200025" algn="l" defTabSz="801688" rtl="0" eaLnBrk="1" fontAlgn="ctr" hangingPunct="1">
                <a:spcBef>
                  <a:spcPct val="25000"/>
                </a:spcBef>
                <a:spcAft>
                  <a:spcPct val="0"/>
                </a:spcAft>
                <a:buClr>
                  <a:schemeClr val="tx2"/>
                </a:buClr>
                <a:buSzPct val="125000"/>
                <a:buFont typeface="Wingdings" pitchFamily="2" charset="2"/>
                <a:buChar char="§"/>
                <a:defRPr sz="2000" baseline="0">
                  <a:solidFill>
                    <a:schemeClr val="tx1"/>
                  </a:solidFill>
                  <a:latin typeface="+mn-lt"/>
                </a:defRPr>
              </a:lvl4pPr>
              <a:lvl5pPr marL="1803400" indent="-200025" algn="l" defTabSz="801688" rtl="0" eaLnBrk="1" fontAlgn="base" hangingPunct="1">
                <a:spcBef>
                  <a:spcPct val="15000"/>
                </a:spcBef>
                <a:spcAft>
                  <a:spcPct val="0"/>
                </a:spcAft>
                <a:buClr>
                  <a:schemeClr val="tx2"/>
                </a:buClr>
                <a:buSzPct val="7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+mn-lt"/>
                </a:defRPr>
              </a:lvl5pPr>
              <a:lvl6pPr marL="2260600" indent="-200025" algn="l" defTabSz="801688" rtl="0" eaLnBrk="1" fontAlgn="base" hangingPunct="1">
                <a:spcBef>
                  <a:spcPct val="15000"/>
                </a:spcBef>
                <a:spcAft>
                  <a:spcPct val="0"/>
                </a:spcAft>
                <a:buClr>
                  <a:schemeClr val="tx2"/>
                </a:buClr>
                <a:buSzPct val="70000"/>
                <a:buFont typeface="Wingdings" pitchFamily="2" charset="2"/>
                <a:buChar char="§"/>
                <a:defRPr sz="2000" baseline="0">
                  <a:solidFill>
                    <a:schemeClr val="tx1"/>
                  </a:solidFill>
                  <a:latin typeface="+mn-lt"/>
                </a:defRPr>
              </a:lvl6pPr>
              <a:lvl7pPr marL="2517775" indent="0" algn="l" defTabSz="801688" rtl="0" eaLnBrk="1" fontAlgn="base" hangingPunct="1">
                <a:spcBef>
                  <a:spcPct val="15000"/>
                </a:spcBef>
                <a:spcAft>
                  <a:spcPct val="0"/>
                </a:spcAft>
                <a:buClr>
                  <a:schemeClr val="tx1"/>
                </a:buClr>
                <a:buSzPct val="70000"/>
                <a:buNone/>
                <a:defRPr sz="2000">
                  <a:solidFill>
                    <a:schemeClr val="bg1"/>
                  </a:solidFill>
                  <a:latin typeface="+mn-lt"/>
                </a:defRPr>
              </a:lvl7pPr>
              <a:lvl8pPr marL="3175000" indent="-200025" algn="l" defTabSz="801688" rtl="0" eaLnBrk="1" fontAlgn="base" hangingPunct="1">
                <a:spcBef>
                  <a:spcPct val="15000"/>
                </a:spcBef>
                <a:spcAft>
                  <a:spcPct val="0"/>
                </a:spcAft>
                <a:buClr>
                  <a:schemeClr val="tx1"/>
                </a:buClr>
                <a:buSzPct val="70000"/>
                <a:buChar char="•"/>
                <a:defRPr sz="2000">
                  <a:solidFill>
                    <a:schemeClr val="bg1"/>
                  </a:solidFill>
                  <a:latin typeface="+mn-lt"/>
                </a:defRPr>
              </a:lvl8pPr>
              <a:lvl9pPr marL="3632200" indent="-200025" algn="l" defTabSz="801688" rtl="0" eaLnBrk="1" fontAlgn="base" hangingPunct="1">
                <a:spcBef>
                  <a:spcPct val="15000"/>
                </a:spcBef>
                <a:spcAft>
                  <a:spcPct val="0"/>
                </a:spcAft>
                <a:buClr>
                  <a:schemeClr val="tx1"/>
                </a:buClr>
                <a:buSzPct val="70000"/>
                <a:buChar char="•"/>
                <a:defRPr sz="2000">
                  <a:solidFill>
                    <a:schemeClr val="bg1"/>
                  </a:solidFill>
                  <a:latin typeface="+mn-lt"/>
                </a:defRPr>
              </a:lvl9pPr>
            </a:lstStyle>
            <a:p>
              <a:pPr marL="0" indent="0" algn="ctr">
                <a:spcBef>
                  <a:spcPts val="0"/>
                </a:spcBef>
                <a:buNone/>
              </a:pPr>
              <a:r>
                <a:rPr lang="en-US" sz="1350" b="1" dirty="0"/>
                <a:t>v10</a:t>
              </a:r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4187933" y="1314682"/>
            <a:ext cx="1688264" cy="1165853"/>
            <a:chOff x="-112071" y="-922829"/>
            <a:chExt cx="2251019" cy="1554470"/>
          </a:xfrm>
        </p:grpSpPr>
        <p:sp>
          <p:nvSpPr>
            <p:cNvPr id="24" name="TextBox 23"/>
            <p:cNvSpPr txBox="1"/>
            <p:nvPr/>
          </p:nvSpPr>
          <p:spPr>
            <a:xfrm>
              <a:off x="-107822" y="-599466"/>
              <a:ext cx="2246770" cy="1231107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900" b="1" dirty="0">
                  <a:solidFill>
                    <a:srgbClr val="FF0000"/>
                  </a:solidFill>
                </a:rPr>
                <a:t>SRAM 3kB </a:t>
              </a:r>
              <a:r>
                <a:rPr lang="en-US" sz="900" b="1" dirty="0">
                  <a:solidFill>
                    <a:srgbClr val="FF0000"/>
                  </a:solidFill>
                  <a:sym typeface="Wingdings" panose="05000000000000000000" pitchFamily="2" charset="2"/>
                </a:rPr>
                <a:t> 4kB</a:t>
              </a:r>
            </a:p>
            <a:p>
              <a:r>
                <a:rPr lang="en-US" sz="900" dirty="0">
                  <a:sym typeface="Wingdings" panose="05000000000000000000" pitchFamily="2" charset="2"/>
                </a:rPr>
                <a:t>GOC Timeout Fix</a:t>
              </a:r>
            </a:p>
            <a:p>
              <a:r>
                <a:rPr lang="en-US" sz="900" dirty="0" err="1">
                  <a:sym typeface="Wingdings" panose="05000000000000000000" pitchFamily="2" charset="2"/>
                </a:rPr>
                <a:t>Cfg</a:t>
              </a:r>
              <a:r>
                <a:rPr lang="en-US" sz="900" dirty="0">
                  <a:sym typeface="Wingdings" panose="05000000000000000000" pitchFamily="2" charset="2"/>
                </a:rPr>
                <a:t>. PMU Strength</a:t>
              </a:r>
            </a:p>
            <a:p>
              <a:r>
                <a:rPr lang="en-US" sz="900" dirty="0">
                  <a:sym typeface="Wingdings" panose="05000000000000000000" pitchFamily="2" charset="2"/>
                </a:rPr>
                <a:t>Added Multiple GOC MBUS </a:t>
              </a:r>
              <a:r>
                <a:rPr lang="en-US" sz="900" dirty="0" err="1">
                  <a:sym typeface="Wingdings" panose="05000000000000000000" pitchFamily="2" charset="2"/>
                </a:rPr>
                <a:t>msg</a:t>
              </a:r>
              <a:endParaRPr lang="en-US" sz="900" dirty="0">
                <a:sym typeface="Wingdings" panose="05000000000000000000" pitchFamily="2" charset="2"/>
              </a:endParaRPr>
            </a:p>
            <a:p>
              <a:r>
                <a:rPr lang="en-US" sz="900" dirty="0">
                  <a:sym typeface="Wingdings" panose="05000000000000000000" pitchFamily="2" charset="2"/>
                </a:rPr>
                <a:t>Standardized Width &amp; Lengths</a:t>
              </a:r>
            </a:p>
            <a:p>
              <a:r>
                <a:rPr lang="en-US" sz="900" dirty="0">
                  <a:sym typeface="Wingdings" panose="05000000000000000000" pitchFamily="2" charset="2"/>
                </a:rPr>
                <a:t>Added Fiducial &amp; Numbering</a:t>
              </a:r>
              <a:endParaRPr lang="en-US" sz="900" dirty="0"/>
            </a:p>
          </p:txBody>
        </p:sp>
        <p:sp>
          <p:nvSpPr>
            <p:cNvPr id="36" name="Content Placeholder 3"/>
            <p:cNvSpPr txBox="1">
              <a:spLocks/>
            </p:cNvSpPr>
            <p:nvPr/>
          </p:nvSpPr>
          <p:spPr>
            <a:xfrm>
              <a:off x="-112071" y="-922829"/>
              <a:ext cx="673271" cy="32336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12700">
              <a:solidFill>
                <a:schemeClr val="tx1"/>
              </a:solidFill>
            </a:ln>
          </p:spPr>
          <p:txBody>
            <a:bodyPr/>
            <a:lstStyle>
              <a:lvl1pPr marL="301625" indent="-301625" algn="l" defTabSz="801688" rtl="0" eaLnBrk="1" fontAlgn="ctr" hangingPunct="1">
                <a:spcBef>
                  <a:spcPct val="25000"/>
                </a:spcBef>
                <a:spcAft>
                  <a:spcPct val="0"/>
                </a:spcAft>
                <a:buClr>
                  <a:schemeClr val="tx2"/>
                </a:buClr>
                <a:buSzPct val="125000"/>
                <a:buFont typeface="Wingdings" pitchFamily="2" charset="2"/>
                <a:buChar char="§"/>
                <a:defRPr sz="24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50875" indent="-249238" algn="l" defTabSz="801688" rtl="0" eaLnBrk="1" fontAlgn="ctr" hangingPunct="1">
                <a:spcBef>
                  <a:spcPct val="25000"/>
                </a:spcBef>
                <a:spcAft>
                  <a:spcPct val="0"/>
                </a:spcAft>
                <a:buClr>
                  <a:schemeClr val="tx2"/>
                </a:buClr>
                <a:buSzPct val="125000"/>
                <a:buFont typeface="Wingdings" pitchFamily="2" charset="2"/>
                <a:buChar char="§"/>
                <a:defRPr sz="2000" baseline="0">
                  <a:solidFill>
                    <a:schemeClr val="tx1"/>
                  </a:solidFill>
                  <a:latin typeface="+mn-lt"/>
                </a:defRPr>
              </a:lvl2pPr>
              <a:lvl3pPr marL="1001713" indent="-200025" algn="l" defTabSz="801688" rtl="0" eaLnBrk="1" fontAlgn="ctr" hangingPunct="1">
                <a:spcBef>
                  <a:spcPct val="25000"/>
                </a:spcBef>
                <a:spcAft>
                  <a:spcPct val="0"/>
                </a:spcAft>
                <a:buClr>
                  <a:schemeClr val="tx2"/>
                </a:buClr>
                <a:buSzPct val="125000"/>
                <a:buFont typeface="Wingdings" pitchFamily="2" charset="2"/>
                <a:buChar char="§"/>
                <a:defRPr sz="2000" baseline="0">
                  <a:solidFill>
                    <a:schemeClr val="tx1"/>
                  </a:solidFill>
                  <a:latin typeface="+mn-lt"/>
                </a:defRPr>
              </a:lvl3pPr>
              <a:lvl4pPr marL="1403350" indent="-200025" algn="l" defTabSz="801688" rtl="0" eaLnBrk="1" fontAlgn="ctr" hangingPunct="1">
                <a:spcBef>
                  <a:spcPct val="25000"/>
                </a:spcBef>
                <a:spcAft>
                  <a:spcPct val="0"/>
                </a:spcAft>
                <a:buClr>
                  <a:schemeClr val="tx2"/>
                </a:buClr>
                <a:buSzPct val="125000"/>
                <a:buFont typeface="Wingdings" pitchFamily="2" charset="2"/>
                <a:buChar char="§"/>
                <a:defRPr sz="2000" baseline="0">
                  <a:solidFill>
                    <a:schemeClr val="tx1"/>
                  </a:solidFill>
                  <a:latin typeface="+mn-lt"/>
                </a:defRPr>
              </a:lvl4pPr>
              <a:lvl5pPr marL="1803400" indent="-200025" algn="l" defTabSz="801688" rtl="0" eaLnBrk="1" fontAlgn="base" hangingPunct="1">
                <a:spcBef>
                  <a:spcPct val="15000"/>
                </a:spcBef>
                <a:spcAft>
                  <a:spcPct val="0"/>
                </a:spcAft>
                <a:buClr>
                  <a:schemeClr val="tx2"/>
                </a:buClr>
                <a:buSzPct val="7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+mn-lt"/>
                </a:defRPr>
              </a:lvl5pPr>
              <a:lvl6pPr marL="2260600" indent="-200025" algn="l" defTabSz="801688" rtl="0" eaLnBrk="1" fontAlgn="base" hangingPunct="1">
                <a:spcBef>
                  <a:spcPct val="15000"/>
                </a:spcBef>
                <a:spcAft>
                  <a:spcPct val="0"/>
                </a:spcAft>
                <a:buClr>
                  <a:schemeClr val="tx2"/>
                </a:buClr>
                <a:buSzPct val="70000"/>
                <a:buFont typeface="Wingdings" pitchFamily="2" charset="2"/>
                <a:buChar char="§"/>
                <a:defRPr sz="2000" baseline="0">
                  <a:solidFill>
                    <a:schemeClr val="tx1"/>
                  </a:solidFill>
                  <a:latin typeface="+mn-lt"/>
                </a:defRPr>
              </a:lvl6pPr>
              <a:lvl7pPr marL="2517775" indent="0" algn="l" defTabSz="801688" rtl="0" eaLnBrk="1" fontAlgn="base" hangingPunct="1">
                <a:spcBef>
                  <a:spcPct val="15000"/>
                </a:spcBef>
                <a:spcAft>
                  <a:spcPct val="0"/>
                </a:spcAft>
                <a:buClr>
                  <a:schemeClr val="tx1"/>
                </a:buClr>
                <a:buSzPct val="70000"/>
                <a:buNone/>
                <a:defRPr sz="2000">
                  <a:solidFill>
                    <a:schemeClr val="bg1"/>
                  </a:solidFill>
                  <a:latin typeface="+mn-lt"/>
                </a:defRPr>
              </a:lvl7pPr>
              <a:lvl8pPr marL="3175000" indent="-200025" algn="l" defTabSz="801688" rtl="0" eaLnBrk="1" fontAlgn="base" hangingPunct="1">
                <a:spcBef>
                  <a:spcPct val="15000"/>
                </a:spcBef>
                <a:spcAft>
                  <a:spcPct val="0"/>
                </a:spcAft>
                <a:buClr>
                  <a:schemeClr val="tx1"/>
                </a:buClr>
                <a:buSzPct val="70000"/>
                <a:buChar char="•"/>
                <a:defRPr sz="2000">
                  <a:solidFill>
                    <a:schemeClr val="bg1"/>
                  </a:solidFill>
                  <a:latin typeface="+mn-lt"/>
                </a:defRPr>
              </a:lvl8pPr>
              <a:lvl9pPr marL="3632200" indent="-200025" algn="l" defTabSz="801688" rtl="0" eaLnBrk="1" fontAlgn="base" hangingPunct="1">
                <a:spcBef>
                  <a:spcPct val="15000"/>
                </a:spcBef>
                <a:spcAft>
                  <a:spcPct val="0"/>
                </a:spcAft>
                <a:buClr>
                  <a:schemeClr val="tx1"/>
                </a:buClr>
                <a:buSzPct val="70000"/>
                <a:buChar char="•"/>
                <a:defRPr sz="2000">
                  <a:solidFill>
                    <a:schemeClr val="bg1"/>
                  </a:solidFill>
                  <a:latin typeface="+mn-lt"/>
                </a:defRPr>
              </a:lvl9pPr>
            </a:lstStyle>
            <a:p>
              <a:pPr marL="0" indent="0" algn="ctr">
                <a:spcBef>
                  <a:spcPts val="0"/>
                </a:spcBef>
                <a:buNone/>
              </a:pPr>
              <a:r>
                <a:rPr lang="en-US" sz="1350" b="1" dirty="0"/>
                <a:t>v9</a:t>
              </a:r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2859053" y="1300478"/>
            <a:ext cx="1130438" cy="888851"/>
            <a:chOff x="4614956" y="1734040"/>
            <a:chExt cx="1507250" cy="1185135"/>
          </a:xfrm>
        </p:grpSpPr>
        <p:sp>
          <p:nvSpPr>
            <p:cNvPr id="27" name="TextBox 26"/>
            <p:cNvSpPr txBox="1"/>
            <p:nvPr/>
          </p:nvSpPr>
          <p:spPr>
            <a:xfrm>
              <a:off x="4614956" y="2057400"/>
              <a:ext cx="1507250" cy="86177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900" b="1" dirty="0">
                  <a:solidFill>
                    <a:srgbClr val="FF0000"/>
                  </a:solidFill>
                </a:rPr>
                <a:t>Added MBUS</a:t>
              </a:r>
            </a:p>
            <a:p>
              <a:r>
                <a:rPr lang="en-US" sz="900" b="1" dirty="0">
                  <a:solidFill>
                    <a:srgbClr val="FF0000"/>
                  </a:solidFill>
                </a:rPr>
                <a:t>Added Layer Ctrl</a:t>
              </a:r>
            </a:p>
            <a:p>
              <a:r>
                <a:rPr lang="en-US" sz="900" dirty="0"/>
                <a:t>Standardized PAD</a:t>
              </a:r>
            </a:p>
            <a:p>
              <a:r>
                <a:rPr lang="en-US" sz="900" dirty="0"/>
                <a:t>GOC </a:t>
              </a:r>
              <a:r>
                <a:rPr lang="en-US" sz="900" dirty="0" err="1"/>
                <a:t>Reloc</a:t>
              </a:r>
              <a:r>
                <a:rPr lang="en-US" sz="900" dirty="0"/>
                <a:t>. &amp; Resize</a:t>
              </a:r>
            </a:p>
          </p:txBody>
        </p:sp>
        <p:sp>
          <p:nvSpPr>
            <p:cNvPr id="37" name="Content Placeholder 3"/>
            <p:cNvSpPr txBox="1">
              <a:spLocks/>
            </p:cNvSpPr>
            <p:nvPr/>
          </p:nvSpPr>
          <p:spPr>
            <a:xfrm>
              <a:off x="4616056" y="1734040"/>
              <a:ext cx="673271" cy="32336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12700">
              <a:solidFill>
                <a:schemeClr val="tx1"/>
              </a:solidFill>
            </a:ln>
          </p:spPr>
          <p:txBody>
            <a:bodyPr/>
            <a:lstStyle>
              <a:lvl1pPr marL="301625" indent="-301625" algn="l" defTabSz="801688" rtl="0" eaLnBrk="1" fontAlgn="ctr" hangingPunct="1">
                <a:spcBef>
                  <a:spcPct val="25000"/>
                </a:spcBef>
                <a:spcAft>
                  <a:spcPct val="0"/>
                </a:spcAft>
                <a:buClr>
                  <a:schemeClr val="tx2"/>
                </a:buClr>
                <a:buSzPct val="125000"/>
                <a:buFont typeface="Wingdings" pitchFamily="2" charset="2"/>
                <a:buChar char="§"/>
                <a:defRPr sz="24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50875" indent="-249238" algn="l" defTabSz="801688" rtl="0" eaLnBrk="1" fontAlgn="ctr" hangingPunct="1">
                <a:spcBef>
                  <a:spcPct val="25000"/>
                </a:spcBef>
                <a:spcAft>
                  <a:spcPct val="0"/>
                </a:spcAft>
                <a:buClr>
                  <a:schemeClr val="tx2"/>
                </a:buClr>
                <a:buSzPct val="125000"/>
                <a:buFont typeface="Wingdings" pitchFamily="2" charset="2"/>
                <a:buChar char="§"/>
                <a:defRPr sz="2000" baseline="0">
                  <a:solidFill>
                    <a:schemeClr val="tx1"/>
                  </a:solidFill>
                  <a:latin typeface="+mn-lt"/>
                </a:defRPr>
              </a:lvl2pPr>
              <a:lvl3pPr marL="1001713" indent="-200025" algn="l" defTabSz="801688" rtl="0" eaLnBrk="1" fontAlgn="ctr" hangingPunct="1">
                <a:spcBef>
                  <a:spcPct val="25000"/>
                </a:spcBef>
                <a:spcAft>
                  <a:spcPct val="0"/>
                </a:spcAft>
                <a:buClr>
                  <a:schemeClr val="tx2"/>
                </a:buClr>
                <a:buSzPct val="125000"/>
                <a:buFont typeface="Wingdings" pitchFamily="2" charset="2"/>
                <a:buChar char="§"/>
                <a:defRPr sz="2000" baseline="0">
                  <a:solidFill>
                    <a:schemeClr val="tx1"/>
                  </a:solidFill>
                  <a:latin typeface="+mn-lt"/>
                </a:defRPr>
              </a:lvl3pPr>
              <a:lvl4pPr marL="1403350" indent="-200025" algn="l" defTabSz="801688" rtl="0" eaLnBrk="1" fontAlgn="ctr" hangingPunct="1">
                <a:spcBef>
                  <a:spcPct val="25000"/>
                </a:spcBef>
                <a:spcAft>
                  <a:spcPct val="0"/>
                </a:spcAft>
                <a:buClr>
                  <a:schemeClr val="tx2"/>
                </a:buClr>
                <a:buSzPct val="125000"/>
                <a:buFont typeface="Wingdings" pitchFamily="2" charset="2"/>
                <a:buChar char="§"/>
                <a:defRPr sz="2000" baseline="0">
                  <a:solidFill>
                    <a:schemeClr val="tx1"/>
                  </a:solidFill>
                  <a:latin typeface="+mn-lt"/>
                </a:defRPr>
              </a:lvl4pPr>
              <a:lvl5pPr marL="1803400" indent="-200025" algn="l" defTabSz="801688" rtl="0" eaLnBrk="1" fontAlgn="base" hangingPunct="1">
                <a:spcBef>
                  <a:spcPct val="15000"/>
                </a:spcBef>
                <a:spcAft>
                  <a:spcPct val="0"/>
                </a:spcAft>
                <a:buClr>
                  <a:schemeClr val="tx2"/>
                </a:buClr>
                <a:buSzPct val="7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+mn-lt"/>
                </a:defRPr>
              </a:lvl5pPr>
              <a:lvl6pPr marL="2260600" indent="-200025" algn="l" defTabSz="801688" rtl="0" eaLnBrk="1" fontAlgn="base" hangingPunct="1">
                <a:spcBef>
                  <a:spcPct val="15000"/>
                </a:spcBef>
                <a:spcAft>
                  <a:spcPct val="0"/>
                </a:spcAft>
                <a:buClr>
                  <a:schemeClr val="tx2"/>
                </a:buClr>
                <a:buSzPct val="70000"/>
                <a:buFont typeface="Wingdings" pitchFamily="2" charset="2"/>
                <a:buChar char="§"/>
                <a:defRPr sz="2000" baseline="0">
                  <a:solidFill>
                    <a:schemeClr val="tx1"/>
                  </a:solidFill>
                  <a:latin typeface="+mn-lt"/>
                </a:defRPr>
              </a:lvl6pPr>
              <a:lvl7pPr marL="2517775" indent="0" algn="l" defTabSz="801688" rtl="0" eaLnBrk="1" fontAlgn="base" hangingPunct="1">
                <a:spcBef>
                  <a:spcPct val="15000"/>
                </a:spcBef>
                <a:spcAft>
                  <a:spcPct val="0"/>
                </a:spcAft>
                <a:buClr>
                  <a:schemeClr val="tx1"/>
                </a:buClr>
                <a:buSzPct val="70000"/>
                <a:buNone/>
                <a:defRPr sz="2000">
                  <a:solidFill>
                    <a:schemeClr val="bg1"/>
                  </a:solidFill>
                  <a:latin typeface="+mn-lt"/>
                </a:defRPr>
              </a:lvl7pPr>
              <a:lvl8pPr marL="3175000" indent="-200025" algn="l" defTabSz="801688" rtl="0" eaLnBrk="1" fontAlgn="base" hangingPunct="1">
                <a:spcBef>
                  <a:spcPct val="15000"/>
                </a:spcBef>
                <a:spcAft>
                  <a:spcPct val="0"/>
                </a:spcAft>
                <a:buClr>
                  <a:schemeClr val="tx1"/>
                </a:buClr>
                <a:buSzPct val="70000"/>
                <a:buChar char="•"/>
                <a:defRPr sz="2000">
                  <a:solidFill>
                    <a:schemeClr val="bg1"/>
                  </a:solidFill>
                  <a:latin typeface="+mn-lt"/>
                </a:defRPr>
              </a:lvl8pPr>
              <a:lvl9pPr marL="3632200" indent="-200025" algn="l" defTabSz="801688" rtl="0" eaLnBrk="1" fontAlgn="base" hangingPunct="1">
                <a:spcBef>
                  <a:spcPct val="15000"/>
                </a:spcBef>
                <a:spcAft>
                  <a:spcPct val="0"/>
                </a:spcAft>
                <a:buClr>
                  <a:schemeClr val="tx1"/>
                </a:buClr>
                <a:buSzPct val="70000"/>
                <a:buChar char="•"/>
                <a:defRPr sz="2000">
                  <a:solidFill>
                    <a:schemeClr val="bg1"/>
                  </a:solidFill>
                  <a:latin typeface="+mn-lt"/>
                </a:defRPr>
              </a:lvl9pPr>
            </a:lstStyle>
            <a:p>
              <a:pPr marL="0" indent="0" algn="ctr">
                <a:spcBef>
                  <a:spcPts val="0"/>
                </a:spcBef>
                <a:buNone/>
              </a:pPr>
              <a:r>
                <a:rPr lang="en-US" sz="1350" b="1" dirty="0"/>
                <a:t>v6</a:t>
              </a: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2854010" y="2288175"/>
            <a:ext cx="939200" cy="475731"/>
            <a:chOff x="3592870" y="3256624"/>
            <a:chExt cx="1252267" cy="634308"/>
          </a:xfrm>
        </p:grpSpPr>
        <p:sp>
          <p:nvSpPr>
            <p:cNvPr id="26" name="TextBox 25"/>
            <p:cNvSpPr txBox="1"/>
            <p:nvPr/>
          </p:nvSpPr>
          <p:spPr>
            <a:xfrm>
              <a:off x="3598642" y="3583156"/>
              <a:ext cx="1246495" cy="307776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900" dirty="0"/>
                <a:t>Minor Bug Fixes</a:t>
              </a:r>
            </a:p>
          </p:txBody>
        </p:sp>
        <p:sp>
          <p:nvSpPr>
            <p:cNvPr id="38" name="Content Placeholder 3"/>
            <p:cNvSpPr txBox="1">
              <a:spLocks/>
            </p:cNvSpPr>
            <p:nvPr/>
          </p:nvSpPr>
          <p:spPr>
            <a:xfrm>
              <a:off x="3592870" y="3256624"/>
              <a:ext cx="673271" cy="32336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12700">
              <a:solidFill>
                <a:schemeClr val="tx1"/>
              </a:solidFill>
            </a:ln>
          </p:spPr>
          <p:txBody>
            <a:bodyPr/>
            <a:lstStyle>
              <a:lvl1pPr marL="301625" indent="-301625" algn="l" defTabSz="801688" rtl="0" eaLnBrk="1" fontAlgn="ctr" hangingPunct="1">
                <a:spcBef>
                  <a:spcPct val="25000"/>
                </a:spcBef>
                <a:spcAft>
                  <a:spcPct val="0"/>
                </a:spcAft>
                <a:buClr>
                  <a:schemeClr val="tx2"/>
                </a:buClr>
                <a:buSzPct val="125000"/>
                <a:buFont typeface="Wingdings" pitchFamily="2" charset="2"/>
                <a:buChar char="§"/>
                <a:defRPr sz="24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50875" indent="-249238" algn="l" defTabSz="801688" rtl="0" eaLnBrk="1" fontAlgn="ctr" hangingPunct="1">
                <a:spcBef>
                  <a:spcPct val="25000"/>
                </a:spcBef>
                <a:spcAft>
                  <a:spcPct val="0"/>
                </a:spcAft>
                <a:buClr>
                  <a:schemeClr val="tx2"/>
                </a:buClr>
                <a:buSzPct val="125000"/>
                <a:buFont typeface="Wingdings" pitchFamily="2" charset="2"/>
                <a:buChar char="§"/>
                <a:defRPr sz="2000" baseline="0">
                  <a:solidFill>
                    <a:schemeClr val="tx1"/>
                  </a:solidFill>
                  <a:latin typeface="+mn-lt"/>
                </a:defRPr>
              </a:lvl2pPr>
              <a:lvl3pPr marL="1001713" indent="-200025" algn="l" defTabSz="801688" rtl="0" eaLnBrk="1" fontAlgn="ctr" hangingPunct="1">
                <a:spcBef>
                  <a:spcPct val="25000"/>
                </a:spcBef>
                <a:spcAft>
                  <a:spcPct val="0"/>
                </a:spcAft>
                <a:buClr>
                  <a:schemeClr val="tx2"/>
                </a:buClr>
                <a:buSzPct val="125000"/>
                <a:buFont typeface="Wingdings" pitchFamily="2" charset="2"/>
                <a:buChar char="§"/>
                <a:defRPr sz="2000" baseline="0">
                  <a:solidFill>
                    <a:schemeClr val="tx1"/>
                  </a:solidFill>
                  <a:latin typeface="+mn-lt"/>
                </a:defRPr>
              </a:lvl3pPr>
              <a:lvl4pPr marL="1403350" indent="-200025" algn="l" defTabSz="801688" rtl="0" eaLnBrk="1" fontAlgn="ctr" hangingPunct="1">
                <a:spcBef>
                  <a:spcPct val="25000"/>
                </a:spcBef>
                <a:spcAft>
                  <a:spcPct val="0"/>
                </a:spcAft>
                <a:buClr>
                  <a:schemeClr val="tx2"/>
                </a:buClr>
                <a:buSzPct val="125000"/>
                <a:buFont typeface="Wingdings" pitchFamily="2" charset="2"/>
                <a:buChar char="§"/>
                <a:defRPr sz="2000" baseline="0">
                  <a:solidFill>
                    <a:schemeClr val="tx1"/>
                  </a:solidFill>
                  <a:latin typeface="+mn-lt"/>
                </a:defRPr>
              </a:lvl4pPr>
              <a:lvl5pPr marL="1803400" indent="-200025" algn="l" defTabSz="801688" rtl="0" eaLnBrk="1" fontAlgn="base" hangingPunct="1">
                <a:spcBef>
                  <a:spcPct val="15000"/>
                </a:spcBef>
                <a:spcAft>
                  <a:spcPct val="0"/>
                </a:spcAft>
                <a:buClr>
                  <a:schemeClr val="tx2"/>
                </a:buClr>
                <a:buSzPct val="7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+mn-lt"/>
                </a:defRPr>
              </a:lvl5pPr>
              <a:lvl6pPr marL="2260600" indent="-200025" algn="l" defTabSz="801688" rtl="0" eaLnBrk="1" fontAlgn="base" hangingPunct="1">
                <a:spcBef>
                  <a:spcPct val="15000"/>
                </a:spcBef>
                <a:spcAft>
                  <a:spcPct val="0"/>
                </a:spcAft>
                <a:buClr>
                  <a:schemeClr val="tx2"/>
                </a:buClr>
                <a:buSzPct val="70000"/>
                <a:buFont typeface="Wingdings" pitchFamily="2" charset="2"/>
                <a:buChar char="§"/>
                <a:defRPr sz="2000" baseline="0">
                  <a:solidFill>
                    <a:schemeClr val="tx1"/>
                  </a:solidFill>
                  <a:latin typeface="+mn-lt"/>
                </a:defRPr>
              </a:lvl6pPr>
              <a:lvl7pPr marL="2517775" indent="0" algn="l" defTabSz="801688" rtl="0" eaLnBrk="1" fontAlgn="base" hangingPunct="1">
                <a:spcBef>
                  <a:spcPct val="15000"/>
                </a:spcBef>
                <a:spcAft>
                  <a:spcPct val="0"/>
                </a:spcAft>
                <a:buClr>
                  <a:schemeClr val="tx1"/>
                </a:buClr>
                <a:buSzPct val="70000"/>
                <a:buNone/>
                <a:defRPr sz="2000">
                  <a:solidFill>
                    <a:schemeClr val="bg1"/>
                  </a:solidFill>
                  <a:latin typeface="+mn-lt"/>
                </a:defRPr>
              </a:lvl7pPr>
              <a:lvl8pPr marL="3175000" indent="-200025" algn="l" defTabSz="801688" rtl="0" eaLnBrk="1" fontAlgn="base" hangingPunct="1">
                <a:spcBef>
                  <a:spcPct val="15000"/>
                </a:spcBef>
                <a:spcAft>
                  <a:spcPct val="0"/>
                </a:spcAft>
                <a:buClr>
                  <a:schemeClr val="tx1"/>
                </a:buClr>
                <a:buSzPct val="70000"/>
                <a:buChar char="•"/>
                <a:defRPr sz="2000">
                  <a:solidFill>
                    <a:schemeClr val="bg1"/>
                  </a:solidFill>
                  <a:latin typeface="+mn-lt"/>
                </a:defRPr>
              </a:lvl8pPr>
              <a:lvl9pPr marL="3632200" indent="-200025" algn="l" defTabSz="801688" rtl="0" eaLnBrk="1" fontAlgn="base" hangingPunct="1">
                <a:spcBef>
                  <a:spcPct val="15000"/>
                </a:spcBef>
                <a:spcAft>
                  <a:spcPct val="0"/>
                </a:spcAft>
                <a:buClr>
                  <a:schemeClr val="tx1"/>
                </a:buClr>
                <a:buSzPct val="70000"/>
                <a:buChar char="•"/>
                <a:defRPr sz="2000">
                  <a:solidFill>
                    <a:schemeClr val="bg1"/>
                  </a:solidFill>
                  <a:latin typeface="+mn-lt"/>
                </a:defRPr>
              </a:lvl9pPr>
            </a:lstStyle>
            <a:p>
              <a:pPr marL="0" indent="0" algn="ctr">
                <a:spcBef>
                  <a:spcPts val="0"/>
                </a:spcBef>
                <a:buNone/>
              </a:pPr>
              <a:r>
                <a:rPr lang="en-US" sz="1350" b="1" dirty="0"/>
                <a:t>v7</a:t>
              </a: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3313962" y="3449896"/>
            <a:ext cx="1335623" cy="1304229"/>
            <a:chOff x="3495460" y="4532054"/>
            <a:chExt cx="1780831" cy="1738972"/>
          </a:xfrm>
        </p:grpSpPr>
        <p:sp>
          <p:nvSpPr>
            <p:cNvPr id="25" name="TextBox 24"/>
            <p:cNvSpPr txBox="1"/>
            <p:nvPr/>
          </p:nvSpPr>
          <p:spPr>
            <a:xfrm>
              <a:off x="3495461" y="4855254"/>
              <a:ext cx="1780830" cy="141577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900" dirty="0"/>
                <a:t>Increase # PMU taps</a:t>
              </a:r>
            </a:p>
            <a:p>
              <a:r>
                <a:rPr lang="en-US" sz="900" dirty="0" err="1"/>
                <a:t>Cfg</a:t>
              </a:r>
              <a:r>
                <a:rPr lang="en-US" sz="900" dirty="0"/>
                <a:t>. MBUS Threshold</a:t>
              </a:r>
            </a:p>
            <a:p>
              <a:r>
                <a:rPr lang="en-US" sz="900" dirty="0"/>
                <a:t>MBUS Wire Ctrl Glitch</a:t>
              </a:r>
            </a:p>
            <a:p>
              <a:r>
                <a:rPr lang="en-US" sz="900" dirty="0"/>
                <a:t>Various Isolation Fixes</a:t>
              </a:r>
            </a:p>
            <a:p>
              <a:r>
                <a:rPr lang="en-US" sz="900" dirty="0"/>
                <a:t>JTAG Removal</a:t>
              </a:r>
            </a:p>
            <a:p>
              <a:r>
                <a:rPr lang="en-US" sz="900" dirty="0"/>
                <a:t>Clock Gen. </a:t>
              </a:r>
              <a:r>
                <a:rPr lang="en-US" sz="900" dirty="0" err="1"/>
                <a:t>Freq</a:t>
              </a:r>
              <a:r>
                <a:rPr lang="en-US" sz="900" dirty="0"/>
                <a:t> Increase</a:t>
              </a:r>
            </a:p>
            <a:p>
              <a:r>
                <a:rPr lang="en-US" sz="900" dirty="0"/>
                <a:t>Added  5 Timers</a:t>
              </a:r>
            </a:p>
          </p:txBody>
        </p:sp>
        <p:sp>
          <p:nvSpPr>
            <p:cNvPr id="39" name="Content Placeholder 3"/>
            <p:cNvSpPr txBox="1">
              <a:spLocks/>
            </p:cNvSpPr>
            <p:nvPr/>
          </p:nvSpPr>
          <p:spPr>
            <a:xfrm>
              <a:off x="3495460" y="4532054"/>
              <a:ext cx="673271" cy="32336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12700">
              <a:solidFill>
                <a:schemeClr val="tx1"/>
              </a:solidFill>
            </a:ln>
          </p:spPr>
          <p:txBody>
            <a:bodyPr/>
            <a:lstStyle>
              <a:lvl1pPr marL="301625" indent="-301625" algn="l" defTabSz="801688" rtl="0" eaLnBrk="1" fontAlgn="ctr" hangingPunct="1">
                <a:spcBef>
                  <a:spcPct val="25000"/>
                </a:spcBef>
                <a:spcAft>
                  <a:spcPct val="0"/>
                </a:spcAft>
                <a:buClr>
                  <a:schemeClr val="tx2"/>
                </a:buClr>
                <a:buSzPct val="125000"/>
                <a:buFont typeface="Wingdings" pitchFamily="2" charset="2"/>
                <a:buChar char="§"/>
                <a:defRPr sz="24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50875" indent="-249238" algn="l" defTabSz="801688" rtl="0" eaLnBrk="1" fontAlgn="ctr" hangingPunct="1">
                <a:spcBef>
                  <a:spcPct val="25000"/>
                </a:spcBef>
                <a:spcAft>
                  <a:spcPct val="0"/>
                </a:spcAft>
                <a:buClr>
                  <a:schemeClr val="tx2"/>
                </a:buClr>
                <a:buSzPct val="125000"/>
                <a:buFont typeface="Wingdings" pitchFamily="2" charset="2"/>
                <a:buChar char="§"/>
                <a:defRPr sz="2000" baseline="0">
                  <a:solidFill>
                    <a:schemeClr val="tx1"/>
                  </a:solidFill>
                  <a:latin typeface="+mn-lt"/>
                </a:defRPr>
              </a:lvl2pPr>
              <a:lvl3pPr marL="1001713" indent="-200025" algn="l" defTabSz="801688" rtl="0" eaLnBrk="1" fontAlgn="ctr" hangingPunct="1">
                <a:spcBef>
                  <a:spcPct val="25000"/>
                </a:spcBef>
                <a:spcAft>
                  <a:spcPct val="0"/>
                </a:spcAft>
                <a:buClr>
                  <a:schemeClr val="tx2"/>
                </a:buClr>
                <a:buSzPct val="125000"/>
                <a:buFont typeface="Wingdings" pitchFamily="2" charset="2"/>
                <a:buChar char="§"/>
                <a:defRPr sz="2000" baseline="0">
                  <a:solidFill>
                    <a:schemeClr val="tx1"/>
                  </a:solidFill>
                  <a:latin typeface="+mn-lt"/>
                </a:defRPr>
              </a:lvl3pPr>
              <a:lvl4pPr marL="1403350" indent="-200025" algn="l" defTabSz="801688" rtl="0" eaLnBrk="1" fontAlgn="ctr" hangingPunct="1">
                <a:spcBef>
                  <a:spcPct val="25000"/>
                </a:spcBef>
                <a:spcAft>
                  <a:spcPct val="0"/>
                </a:spcAft>
                <a:buClr>
                  <a:schemeClr val="tx2"/>
                </a:buClr>
                <a:buSzPct val="125000"/>
                <a:buFont typeface="Wingdings" pitchFamily="2" charset="2"/>
                <a:buChar char="§"/>
                <a:defRPr sz="2000" baseline="0">
                  <a:solidFill>
                    <a:schemeClr val="tx1"/>
                  </a:solidFill>
                  <a:latin typeface="+mn-lt"/>
                </a:defRPr>
              </a:lvl4pPr>
              <a:lvl5pPr marL="1803400" indent="-200025" algn="l" defTabSz="801688" rtl="0" eaLnBrk="1" fontAlgn="base" hangingPunct="1">
                <a:spcBef>
                  <a:spcPct val="15000"/>
                </a:spcBef>
                <a:spcAft>
                  <a:spcPct val="0"/>
                </a:spcAft>
                <a:buClr>
                  <a:schemeClr val="tx2"/>
                </a:buClr>
                <a:buSzPct val="7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+mn-lt"/>
                </a:defRPr>
              </a:lvl5pPr>
              <a:lvl6pPr marL="2260600" indent="-200025" algn="l" defTabSz="801688" rtl="0" eaLnBrk="1" fontAlgn="base" hangingPunct="1">
                <a:spcBef>
                  <a:spcPct val="15000"/>
                </a:spcBef>
                <a:spcAft>
                  <a:spcPct val="0"/>
                </a:spcAft>
                <a:buClr>
                  <a:schemeClr val="tx2"/>
                </a:buClr>
                <a:buSzPct val="70000"/>
                <a:buFont typeface="Wingdings" pitchFamily="2" charset="2"/>
                <a:buChar char="§"/>
                <a:defRPr sz="2000" baseline="0">
                  <a:solidFill>
                    <a:schemeClr val="tx1"/>
                  </a:solidFill>
                  <a:latin typeface="+mn-lt"/>
                </a:defRPr>
              </a:lvl6pPr>
              <a:lvl7pPr marL="2517775" indent="0" algn="l" defTabSz="801688" rtl="0" eaLnBrk="1" fontAlgn="base" hangingPunct="1">
                <a:spcBef>
                  <a:spcPct val="15000"/>
                </a:spcBef>
                <a:spcAft>
                  <a:spcPct val="0"/>
                </a:spcAft>
                <a:buClr>
                  <a:schemeClr val="tx1"/>
                </a:buClr>
                <a:buSzPct val="70000"/>
                <a:buNone/>
                <a:defRPr sz="2000">
                  <a:solidFill>
                    <a:schemeClr val="bg1"/>
                  </a:solidFill>
                  <a:latin typeface="+mn-lt"/>
                </a:defRPr>
              </a:lvl7pPr>
              <a:lvl8pPr marL="3175000" indent="-200025" algn="l" defTabSz="801688" rtl="0" eaLnBrk="1" fontAlgn="base" hangingPunct="1">
                <a:spcBef>
                  <a:spcPct val="15000"/>
                </a:spcBef>
                <a:spcAft>
                  <a:spcPct val="0"/>
                </a:spcAft>
                <a:buClr>
                  <a:schemeClr val="tx1"/>
                </a:buClr>
                <a:buSzPct val="70000"/>
                <a:buChar char="•"/>
                <a:defRPr sz="2000">
                  <a:solidFill>
                    <a:schemeClr val="bg1"/>
                  </a:solidFill>
                  <a:latin typeface="+mn-lt"/>
                </a:defRPr>
              </a:lvl8pPr>
              <a:lvl9pPr marL="3632200" indent="-200025" algn="l" defTabSz="801688" rtl="0" eaLnBrk="1" fontAlgn="base" hangingPunct="1">
                <a:spcBef>
                  <a:spcPct val="15000"/>
                </a:spcBef>
                <a:spcAft>
                  <a:spcPct val="0"/>
                </a:spcAft>
                <a:buClr>
                  <a:schemeClr val="tx1"/>
                </a:buClr>
                <a:buSzPct val="70000"/>
                <a:buChar char="•"/>
                <a:defRPr sz="2000">
                  <a:solidFill>
                    <a:schemeClr val="bg1"/>
                  </a:solidFill>
                  <a:latin typeface="+mn-lt"/>
                </a:defRPr>
              </a:lvl9pPr>
            </a:lstStyle>
            <a:p>
              <a:pPr marL="0" indent="0" algn="ctr">
                <a:spcBef>
                  <a:spcPts val="0"/>
                </a:spcBef>
                <a:buNone/>
              </a:pPr>
              <a:r>
                <a:rPr lang="en-US" sz="1350" b="1" dirty="0"/>
                <a:t>v8</a:t>
              </a:r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2094735" y="1435562"/>
            <a:ext cx="713657" cy="473352"/>
            <a:chOff x="4614956" y="1734040"/>
            <a:chExt cx="951542" cy="631136"/>
          </a:xfrm>
        </p:grpSpPr>
        <p:sp>
          <p:nvSpPr>
            <p:cNvPr id="74" name="TextBox 73"/>
            <p:cNvSpPr txBox="1"/>
            <p:nvPr/>
          </p:nvSpPr>
          <p:spPr>
            <a:xfrm>
              <a:off x="4614956" y="2057400"/>
              <a:ext cx="951542" cy="307776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900" b="1" dirty="0"/>
                <a:t>Prototypes</a:t>
              </a:r>
              <a:endParaRPr lang="en-US" sz="900" dirty="0"/>
            </a:p>
          </p:txBody>
        </p:sp>
        <p:sp>
          <p:nvSpPr>
            <p:cNvPr id="75" name="Content Placeholder 3"/>
            <p:cNvSpPr txBox="1">
              <a:spLocks/>
            </p:cNvSpPr>
            <p:nvPr/>
          </p:nvSpPr>
          <p:spPr>
            <a:xfrm>
              <a:off x="4616056" y="1734040"/>
              <a:ext cx="673271" cy="32336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12700">
              <a:solidFill>
                <a:schemeClr val="tx1"/>
              </a:solidFill>
            </a:ln>
          </p:spPr>
          <p:txBody>
            <a:bodyPr/>
            <a:lstStyle>
              <a:lvl1pPr marL="301625" indent="-301625" algn="l" defTabSz="801688" rtl="0" eaLnBrk="1" fontAlgn="ctr" hangingPunct="1">
                <a:spcBef>
                  <a:spcPct val="25000"/>
                </a:spcBef>
                <a:spcAft>
                  <a:spcPct val="0"/>
                </a:spcAft>
                <a:buClr>
                  <a:schemeClr val="tx2"/>
                </a:buClr>
                <a:buSzPct val="125000"/>
                <a:buFont typeface="Wingdings" pitchFamily="2" charset="2"/>
                <a:buChar char="§"/>
                <a:defRPr sz="24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50875" indent="-249238" algn="l" defTabSz="801688" rtl="0" eaLnBrk="1" fontAlgn="ctr" hangingPunct="1">
                <a:spcBef>
                  <a:spcPct val="25000"/>
                </a:spcBef>
                <a:spcAft>
                  <a:spcPct val="0"/>
                </a:spcAft>
                <a:buClr>
                  <a:schemeClr val="tx2"/>
                </a:buClr>
                <a:buSzPct val="125000"/>
                <a:buFont typeface="Wingdings" pitchFamily="2" charset="2"/>
                <a:buChar char="§"/>
                <a:defRPr sz="2000" baseline="0">
                  <a:solidFill>
                    <a:schemeClr val="tx1"/>
                  </a:solidFill>
                  <a:latin typeface="+mn-lt"/>
                </a:defRPr>
              </a:lvl2pPr>
              <a:lvl3pPr marL="1001713" indent="-200025" algn="l" defTabSz="801688" rtl="0" eaLnBrk="1" fontAlgn="ctr" hangingPunct="1">
                <a:spcBef>
                  <a:spcPct val="25000"/>
                </a:spcBef>
                <a:spcAft>
                  <a:spcPct val="0"/>
                </a:spcAft>
                <a:buClr>
                  <a:schemeClr val="tx2"/>
                </a:buClr>
                <a:buSzPct val="125000"/>
                <a:buFont typeface="Wingdings" pitchFamily="2" charset="2"/>
                <a:buChar char="§"/>
                <a:defRPr sz="2000" baseline="0">
                  <a:solidFill>
                    <a:schemeClr val="tx1"/>
                  </a:solidFill>
                  <a:latin typeface="+mn-lt"/>
                </a:defRPr>
              </a:lvl3pPr>
              <a:lvl4pPr marL="1403350" indent="-200025" algn="l" defTabSz="801688" rtl="0" eaLnBrk="1" fontAlgn="ctr" hangingPunct="1">
                <a:spcBef>
                  <a:spcPct val="25000"/>
                </a:spcBef>
                <a:spcAft>
                  <a:spcPct val="0"/>
                </a:spcAft>
                <a:buClr>
                  <a:schemeClr val="tx2"/>
                </a:buClr>
                <a:buSzPct val="125000"/>
                <a:buFont typeface="Wingdings" pitchFamily="2" charset="2"/>
                <a:buChar char="§"/>
                <a:defRPr sz="2000" baseline="0">
                  <a:solidFill>
                    <a:schemeClr val="tx1"/>
                  </a:solidFill>
                  <a:latin typeface="+mn-lt"/>
                </a:defRPr>
              </a:lvl4pPr>
              <a:lvl5pPr marL="1803400" indent="-200025" algn="l" defTabSz="801688" rtl="0" eaLnBrk="1" fontAlgn="base" hangingPunct="1">
                <a:spcBef>
                  <a:spcPct val="15000"/>
                </a:spcBef>
                <a:spcAft>
                  <a:spcPct val="0"/>
                </a:spcAft>
                <a:buClr>
                  <a:schemeClr val="tx2"/>
                </a:buClr>
                <a:buSzPct val="70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+mn-lt"/>
                </a:defRPr>
              </a:lvl5pPr>
              <a:lvl6pPr marL="2260600" indent="-200025" algn="l" defTabSz="801688" rtl="0" eaLnBrk="1" fontAlgn="base" hangingPunct="1">
                <a:spcBef>
                  <a:spcPct val="15000"/>
                </a:spcBef>
                <a:spcAft>
                  <a:spcPct val="0"/>
                </a:spcAft>
                <a:buClr>
                  <a:schemeClr val="tx2"/>
                </a:buClr>
                <a:buSzPct val="70000"/>
                <a:buFont typeface="Wingdings" pitchFamily="2" charset="2"/>
                <a:buChar char="§"/>
                <a:defRPr sz="2000" baseline="0">
                  <a:solidFill>
                    <a:schemeClr val="tx1"/>
                  </a:solidFill>
                  <a:latin typeface="+mn-lt"/>
                </a:defRPr>
              </a:lvl6pPr>
              <a:lvl7pPr marL="2517775" indent="0" algn="l" defTabSz="801688" rtl="0" eaLnBrk="1" fontAlgn="base" hangingPunct="1">
                <a:spcBef>
                  <a:spcPct val="15000"/>
                </a:spcBef>
                <a:spcAft>
                  <a:spcPct val="0"/>
                </a:spcAft>
                <a:buClr>
                  <a:schemeClr val="tx1"/>
                </a:buClr>
                <a:buSzPct val="70000"/>
                <a:buNone/>
                <a:defRPr sz="2000">
                  <a:solidFill>
                    <a:schemeClr val="bg1"/>
                  </a:solidFill>
                  <a:latin typeface="+mn-lt"/>
                </a:defRPr>
              </a:lvl7pPr>
              <a:lvl8pPr marL="3175000" indent="-200025" algn="l" defTabSz="801688" rtl="0" eaLnBrk="1" fontAlgn="base" hangingPunct="1">
                <a:spcBef>
                  <a:spcPct val="15000"/>
                </a:spcBef>
                <a:spcAft>
                  <a:spcPct val="0"/>
                </a:spcAft>
                <a:buClr>
                  <a:schemeClr val="tx1"/>
                </a:buClr>
                <a:buSzPct val="70000"/>
                <a:buChar char="•"/>
                <a:defRPr sz="2000">
                  <a:solidFill>
                    <a:schemeClr val="bg1"/>
                  </a:solidFill>
                  <a:latin typeface="+mn-lt"/>
                </a:defRPr>
              </a:lvl8pPr>
              <a:lvl9pPr marL="3632200" indent="-200025" algn="l" defTabSz="801688" rtl="0" eaLnBrk="1" fontAlgn="base" hangingPunct="1">
                <a:spcBef>
                  <a:spcPct val="15000"/>
                </a:spcBef>
                <a:spcAft>
                  <a:spcPct val="0"/>
                </a:spcAft>
                <a:buClr>
                  <a:schemeClr val="tx1"/>
                </a:buClr>
                <a:buSzPct val="70000"/>
                <a:buChar char="•"/>
                <a:defRPr sz="2000">
                  <a:solidFill>
                    <a:schemeClr val="bg1"/>
                  </a:solidFill>
                  <a:latin typeface="+mn-lt"/>
                </a:defRPr>
              </a:lvl9pPr>
            </a:lstStyle>
            <a:p>
              <a:pPr marL="0" indent="0" algn="ctr">
                <a:spcBef>
                  <a:spcPts val="0"/>
                </a:spcBef>
                <a:buNone/>
              </a:pPr>
              <a:r>
                <a:rPr lang="en-US" sz="1350" b="1" dirty="0"/>
                <a:t>v</a:t>
              </a:r>
              <a:r>
                <a:rPr lang="en-US" sz="1350" b="1" dirty="0"/>
                <a:t>1-5</a:t>
              </a:r>
            </a:p>
          </p:txBody>
        </p:sp>
      </p:grpSp>
      <p:cxnSp>
        <p:nvCxnSpPr>
          <p:cNvPr id="76" name="Straight Arrow Connector 75"/>
          <p:cNvCxnSpPr/>
          <p:nvPr/>
        </p:nvCxnSpPr>
        <p:spPr bwMode="auto">
          <a:xfrm flipH="1">
            <a:off x="2401473" y="1180797"/>
            <a:ext cx="8" cy="242281"/>
          </a:xfrm>
          <a:prstGeom prst="straightConnector1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77" name="Straight Arrow Connector 76"/>
          <p:cNvCxnSpPr/>
          <p:nvPr/>
        </p:nvCxnSpPr>
        <p:spPr bwMode="auto">
          <a:xfrm>
            <a:off x="3485548" y="1180798"/>
            <a:ext cx="0" cy="305546"/>
          </a:xfrm>
          <a:prstGeom prst="straightConnector1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90" name="Straight Arrow Connector 89"/>
          <p:cNvCxnSpPr/>
          <p:nvPr/>
        </p:nvCxnSpPr>
        <p:spPr bwMode="auto">
          <a:xfrm>
            <a:off x="6198924" y="1165095"/>
            <a:ext cx="1" cy="206506"/>
          </a:xfrm>
          <a:prstGeom prst="straightConnector1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78288648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Embedded interconnect technology has not changed in over 30 years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4086360" cy="3394472"/>
          </a:xfrm>
        </p:spPr>
        <p:txBody>
          <a:bodyPr/>
          <a:lstStyle/>
          <a:p>
            <a:r>
              <a:rPr lang="en-US" dirty="0" smtClean="0"/>
              <a:t>If we re-examine</a:t>
            </a:r>
            <a:r>
              <a:rPr lang="is-IS" dirty="0" smtClean="0"/>
              <a:t>…</a:t>
            </a:r>
            <a:endParaRPr lang="en-US" dirty="0" smtClean="0"/>
          </a:p>
          <a:p>
            <a:pPr lvl="1"/>
            <a:r>
              <a:rPr lang="en-US" dirty="0" smtClean="0"/>
              <a:t>Addressing</a:t>
            </a:r>
          </a:p>
          <a:p>
            <a:pPr lvl="1"/>
            <a:r>
              <a:rPr lang="en-US" dirty="0" smtClean="0"/>
              <a:t>Acknowledgements</a:t>
            </a:r>
          </a:p>
        </p:txBody>
      </p:sp>
      <p:pic>
        <p:nvPicPr>
          <p:cNvPr id="8" name="Picture 7" descr="overhead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741" y="2380791"/>
            <a:ext cx="3917974" cy="2565005"/>
          </a:xfrm>
          <a:prstGeom prst="rect">
            <a:avLst/>
          </a:prstGeom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4684540" y="1973139"/>
            <a:ext cx="4266747" cy="28605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ravek"/>
                <a:ea typeface="+mn-ea"/>
                <a:cs typeface="Seravek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Seravek ExtraLight"/>
                <a:ea typeface="+mn-ea"/>
                <a:cs typeface="Seravek Extra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ravek ExtraLight"/>
                <a:ea typeface="+mn-ea"/>
                <a:cs typeface="Seravek Extra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Seravek ExtraLight"/>
                <a:ea typeface="+mn-ea"/>
                <a:cs typeface="Seravek Extra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Seravek ExtraLight"/>
                <a:ea typeface="+mn-ea"/>
                <a:cs typeface="Seravek Extra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I</a:t>
            </a:r>
            <a:r>
              <a:rPr lang="en-US" baseline="30000" dirty="0" smtClean="0"/>
              <a:t>2</a:t>
            </a:r>
            <a:r>
              <a:rPr lang="en-US" dirty="0" smtClean="0"/>
              <a:t>C acknowledges every byte</a:t>
            </a:r>
          </a:p>
          <a:p>
            <a:pPr lvl="1"/>
            <a:r>
              <a:rPr lang="en-US" dirty="0" smtClean="0"/>
              <a:t>How often do NAKs happen?</a:t>
            </a:r>
          </a:p>
          <a:p>
            <a:pPr lvl="2"/>
            <a:r>
              <a:rPr lang="en-US" dirty="0" smtClean="0"/>
              <a:t>To a random byte?</a:t>
            </a:r>
          </a:p>
          <a:p>
            <a:pPr lvl="1"/>
            <a:r>
              <a:rPr lang="en-US" dirty="0" smtClean="0">
                <a:solidFill>
                  <a:schemeClr val="accent2"/>
                </a:solidFill>
              </a:rPr>
              <a:t>12.5% overhead</a:t>
            </a:r>
            <a:endParaRPr lang="en-US" b="1" dirty="0" smtClean="0">
              <a:solidFill>
                <a:schemeClr val="accent2"/>
              </a:solidFill>
            </a:endParaRPr>
          </a:p>
          <a:p>
            <a:r>
              <a:rPr lang="en-US" dirty="0" err="1" smtClean="0"/>
              <a:t>MBus</a:t>
            </a:r>
            <a:r>
              <a:rPr lang="en-US" dirty="0" smtClean="0"/>
              <a:t> ACKs transactions</a:t>
            </a:r>
          </a:p>
          <a:p>
            <a:pPr lvl="1"/>
            <a:r>
              <a:rPr lang="en-US" dirty="0" smtClean="0"/>
              <a:t>Receiver can interject message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3429743" y="2221130"/>
            <a:ext cx="138204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1484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Millimeter-scale systems are </a:t>
            </a:r>
            <a:r>
              <a:rPr lang="en-US" i="1" dirty="0" smtClean="0"/>
              <a:t>small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86" y="1265750"/>
            <a:ext cx="4784271" cy="361099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b="1" dirty="0" smtClean="0">
                <a:solidFill>
                  <a:schemeClr val="accent4"/>
                </a:solidFill>
              </a:rPr>
              <a:t>Node volume </a:t>
            </a:r>
            <a:r>
              <a:rPr lang="en-US" dirty="0" smtClean="0"/>
              <a:t>is dominated by </a:t>
            </a:r>
            <a:r>
              <a:rPr lang="en-US" dirty="0" smtClean="0">
                <a:solidFill>
                  <a:srgbClr val="C0504D"/>
                </a:solidFill>
              </a:rPr>
              <a:t>energy storage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And volume is </a:t>
            </a:r>
            <a:r>
              <a:rPr lang="en-US" b="1" dirty="0" smtClean="0">
                <a:solidFill>
                  <a:schemeClr val="accent4"/>
                </a:solidFill>
              </a:rPr>
              <a:t>shrinking cubically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08848-59C2-4C9A-B113-9A8E3BBF714D}" type="slidenum">
              <a:rPr lang="en-US" smtClean="0"/>
              <a:t>18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9402"/>
          <a:stretch/>
        </p:blipFill>
        <p:spPr>
          <a:xfrm>
            <a:off x="4950028" y="2346816"/>
            <a:ext cx="3945744" cy="464690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4909457" y="1265750"/>
            <a:ext cx="3733800" cy="3263504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Segoe UI Semilight" panose="020B0402040204020203" pitchFamily="34" charset="0"/>
              <a:buChar char="‒"/>
              <a:defRPr sz="2400" kern="1200">
                <a:solidFill>
                  <a:schemeClr val="tx1">
                    <a:lumMod val="6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6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6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 smtClean="0">
                <a:latin typeface="Seravek"/>
                <a:cs typeface="Seravek"/>
              </a:rPr>
              <a:t>I/O pads begin to account for non-trivial percentage of node </a:t>
            </a:r>
            <a:r>
              <a:rPr lang="en-US" sz="2400" b="1" dirty="0" smtClean="0">
                <a:solidFill>
                  <a:schemeClr val="accent4"/>
                </a:solidFill>
                <a:latin typeface="Seravek"/>
                <a:cs typeface="Seravek"/>
              </a:rPr>
              <a:t>surface area</a:t>
            </a:r>
            <a:endParaRPr lang="en-US" sz="2400" b="1" dirty="0">
              <a:solidFill>
                <a:schemeClr val="accent4"/>
              </a:solidFill>
              <a:latin typeface="Seravek"/>
              <a:cs typeface="Seravek"/>
            </a:endParaRPr>
          </a:p>
        </p:txBody>
      </p:sp>
      <p:grpSp>
        <p:nvGrpSpPr>
          <p:cNvPr id="41" name="Group 40"/>
          <p:cNvGrpSpPr/>
          <p:nvPr/>
        </p:nvGrpSpPr>
        <p:grpSpPr>
          <a:xfrm>
            <a:off x="278269" y="2104449"/>
            <a:ext cx="2375582" cy="2097449"/>
            <a:chOff x="566709" y="2675288"/>
            <a:chExt cx="3496221" cy="3086883"/>
          </a:xfrm>
          <a:solidFill>
            <a:schemeClr val="bg2">
              <a:lumMod val="50000"/>
            </a:schemeClr>
          </a:solidFill>
        </p:grpSpPr>
        <p:sp>
          <p:nvSpPr>
            <p:cNvPr id="12" name="Rounded Rectangle 11"/>
            <p:cNvSpPr/>
            <p:nvPr/>
          </p:nvSpPr>
          <p:spPr>
            <a:xfrm>
              <a:off x="566709" y="2675288"/>
              <a:ext cx="3493122" cy="3086883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8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>
                          <a14:foregroundMark x1="54125" y1="73561" x2="54125" y2="73561"/>
                          <a14:foregroundMark x1="68000" y1="73228" x2="68000" y2="73228"/>
                          <a14:foregroundMark x1="65625" y1="61968" x2="65625" y2="61968"/>
                          <a14:foregroundMark x1="41000" y1="50375" x2="41000" y2="50375"/>
                          <a14:foregroundMark x1="56313" y1="41868" x2="56313" y2="41868"/>
                          <a14:foregroundMark x1="64125" y1="34862" x2="64125" y2="34862"/>
                          <a14:foregroundMark x1="75438" y1="25521" x2="75438" y2="25521"/>
                          <a14:foregroundMark x1="85500" y1="40617" x2="85500" y2="40617"/>
                          <a14:foregroundMark x1="74125" y1="46539" x2="74125" y2="46539"/>
                          <a14:foregroundMark x1="69000" y1="55046" x2="69000" y2="55046"/>
                          <a14:foregroundMark x1="23250" y1="40450" x2="23250" y2="40450"/>
                          <a14:foregroundMark x1="31813" y1="53962" x2="31813" y2="53962"/>
                          <a14:foregroundMark x1="28813" y1="49374" x2="28813" y2="49374"/>
                          <a14:foregroundMark x1="14563" y1="43953" x2="14563" y2="43953"/>
                          <a14:foregroundMark x1="32750" y1="34028" x2="32750" y2="34028"/>
                          <a14:foregroundMark x1="26188" y1="27189" x2="26188" y2="27189"/>
                          <a14:foregroundMark x1="46000" y1="33695" x2="46000" y2="33695"/>
                          <a14:foregroundMark x1="53438" y1="26689" x2="53438" y2="26689"/>
                          <a14:foregroundMark x1="53688" y1="19600" x2="53688" y2="19600"/>
                          <a14:foregroundMark x1="70500" y1="40951" x2="70500" y2="40951"/>
                          <a14:foregroundMark x1="50250" y1="29024" x2="50250" y2="29024"/>
                          <a14:foregroundMark x1="66500" y1="38198" x2="66500" y2="38198"/>
                          <a14:foregroundMark x1="51750" y1="27857" x2="51750" y2="27857"/>
                          <a14:foregroundMark x1="41813" y1="42619" x2="41813" y2="42619"/>
                          <a14:foregroundMark x1="40625" y1="35613" x2="40625" y2="35613"/>
                          <a14:foregroundMark x1="36563" y1="36530" x2="36563" y2="36530"/>
                          <a14:foregroundMark x1="30375" y1="43703" x2="30375" y2="43703"/>
                          <a14:foregroundMark x1="47875" y1="68807" x2="47875" y2="68807"/>
                          <a14:foregroundMark x1="57563" y1="60217" x2="57563" y2="60217"/>
                          <a14:foregroundMark x1="53563" y1="61218" x2="53563" y2="61218"/>
                          <a14:foregroundMark x1="47188" y1="60801" x2="47188" y2="60801"/>
                          <a14:foregroundMark x1="38688" y1="48540" x2="38688" y2="48540"/>
                          <a14:foregroundMark x1="47750" y1="51460" x2="47750" y2="51460"/>
                          <a14:foregroundMark x1="62313" y1="65304" x2="62313" y2="65304"/>
                          <a14:foregroundMark x1="64313" y1="58882" x2="64313" y2="58882"/>
                          <a14:foregroundMark x1="60125" y1="83403" x2="60125" y2="83403"/>
                          <a14:foregroundMark x1="61813" y1="84570" x2="61813" y2="84570"/>
                          <a14:foregroundMark x1="63813" y1="82319" x2="63813" y2="82319"/>
                          <a14:foregroundMark x1="62563" y1="80901" x2="62563" y2="80901"/>
                          <a14:foregroundMark x1="66313" y1="79149" x2="66313" y2="79149"/>
                          <a14:foregroundMark x1="64875" y1="79316" x2="64875" y2="79316"/>
                          <a14:foregroundMark x1="23063" y1="46122" x2="23063" y2="46122"/>
                          <a14:foregroundMark x1="22125" y1="61134" x2="22125" y2="61134"/>
                          <a14:foregroundMark x1="53312" y1="36113" x2="53312" y2="36113"/>
                          <a14:foregroundMark x1="57375" y1="43870" x2="57375" y2="43870"/>
                          <a14:foregroundMark x1="52125" y1="28524" x2="52125" y2="28524"/>
                          <a14:foregroundMark x1="56625" y1="26856" x2="56625" y2="26856"/>
                          <a14:foregroundMark x1="15812" y1="43870" x2="15812" y2="43870"/>
                          <a14:foregroundMark x1="19625" y1="43203" x2="19625" y2="43203"/>
                          <a14:foregroundMark x1="68938" y1="74812" x2="68938" y2="74812"/>
                          <a14:foregroundMark x1="70063" y1="72143" x2="70063" y2="72143"/>
                          <a14:foregroundMark x1="38938" y1="53711" x2="38938" y2="53711"/>
                          <a14:foregroundMark x1="48563" y1="45538" x2="48563" y2="45538"/>
                          <a14:foregroundMark x1="41125" y1="38115" x2="41125" y2="38115"/>
                          <a14:foregroundMark x1="31250" y1="42786" x2="31250" y2="42786"/>
                          <a14:foregroundMark x1="33063" y1="43620" x2="33063" y2="43620"/>
                          <a14:foregroundMark x1="35125" y1="43453" x2="35125" y2="43453"/>
                          <a14:foregroundMark x1="47063" y1="70726" x2="47063" y2="70726"/>
                          <a14:foregroundMark x1="44000" y1="67056" x2="44000" y2="67056"/>
                          <a14:foregroundMark x1="41000" y1="62552" x2="41000" y2="62552"/>
                          <a14:foregroundMark x1="37938" y1="57131" x2="37938" y2="57131"/>
                          <a14:foregroundMark x1="34000" y1="51126" x2="34000" y2="51126"/>
                          <a14:foregroundMark x1="35875" y1="49291" x2="35875" y2="49291"/>
                          <a14:foregroundMark x1="41000" y1="55546" x2="41000" y2="55546"/>
                          <a14:foregroundMark x1="49375" y1="36364" x2="49375" y2="36364"/>
                          <a14:foregroundMark x1="66000" y1="48957" x2="66000" y2="48957"/>
                          <a14:foregroundMark x1="62375" y1="50626" x2="62375" y2="5062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9778" t="8584" r="10599" b="8738"/>
            <a:stretch/>
          </p:blipFill>
          <p:spPr bwMode="auto">
            <a:xfrm>
              <a:off x="659330" y="3018972"/>
              <a:ext cx="3403600" cy="264885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" name="Text Box 13"/>
            <p:cNvSpPr txBox="1">
              <a:spLocks noChangeArrowheads="1"/>
            </p:cNvSpPr>
            <p:nvPr/>
          </p:nvSpPr>
          <p:spPr bwMode="auto">
            <a:xfrm>
              <a:off x="624800" y="2962853"/>
              <a:ext cx="1121088" cy="47561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500" dirty="0">
                  <a:solidFill>
                    <a:schemeClr val="tx1">
                      <a:lumMod val="75000"/>
                    </a:schemeClr>
                  </a:solidFill>
                </a:rPr>
                <a:t>Battery</a:t>
              </a:r>
            </a:p>
          </p:txBody>
        </p:sp>
        <p:sp>
          <p:nvSpPr>
            <p:cNvPr id="9" name="Text Box 13"/>
            <p:cNvSpPr txBox="1">
              <a:spLocks noChangeArrowheads="1"/>
            </p:cNvSpPr>
            <p:nvPr/>
          </p:nvSpPr>
          <p:spPr bwMode="auto">
            <a:xfrm>
              <a:off x="1415693" y="2678058"/>
              <a:ext cx="1242595" cy="47561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500" dirty="0">
                  <a:solidFill>
                    <a:schemeClr val="tx1">
                      <a:lumMod val="75000"/>
                    </a:schemeClr>
                  </a:solidFill>
                </a:rPr>
                <a:t>“Phone”</a:t>
              </a:r>
            </a:p>
          </p:txBody>
        </p:sp>
        <p:cxnSp>
          <p:nvCxnSpPr>
            <p:cNvPr id="10" name="Straight Connector 9"/>
            <p:cNvCxnSpPr/>
            <p:nvPr/>
          </p:nvCxnSpPr>
          <p:spPr bwMode="auto">
            <a:xfrm>
              <a:off x="1630913" y="3297078"/>
              <a:ext cx="747767" cy="565548"/>
            </a:xfrm>
            <a:prstGeom prst="line">
              <a:avLst/>
            </a:prstGeom>
            <a:grp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lg"/>
            </a:ln>
            <a:effectLst/>
          </p:spPr>
        </p:cxnSp>
        <p:cxnSp>
          <p:nvCxnSpPr>
            <p:cNvPr id="11" name="Straight Connector 10"/>
            <p:cNvCxnSpPr/>
            <p:nvPr/>
          </p:nvCxnSpPr>
          <p:spPr bwMode="auto">
            <a:xfrm>
              <a:off x="2239576" y="3078168"/>
              <a:ext cx="441079" cy="537258"/>
            </a:xfrm>
            <a:prstGeom prst="line">
              <a:avLst/>
            </a:prstGeom>
            <a:grp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lg"/>
            </a:ln>
            <a:effectLst/>
          </p:spPr>
        </p:cxnSp>
      </p:grpSp>
      <p:grpSp>
        <p:nvGrpSpPr>
          <p:cNvPr id="40" name="Group 39"/>
          <p:cNvGrpSpPr/>
          <p:nvPr/>
        </p:nvGrpSpPr>
        <p:grpSpPr>
          <a:xfrm>
            <a:off x="2694191" y="1843172"/>
            <a:ext cx="1836108" cy="1146585"/>
            <a:chOff x="4139878" y="2747463"/>
            <a:chExt cx="2551536" cy="1593346"/>
          </a:xfrm>
        </p:grpSpPr>
        <p:pic>
          <p:nvPicPr>
            <p:cNvPr id="20" name="Picture 8"/>
            <p:cNvPicPr>
              <a:picLocks noChangeAspect="1"/>
            </p:cNvPicPr>
            <p:nvPr/>
          </p:nvPicPr>
          <p:blipFill rotWithShape="1"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6044" b="91209" l="4332" r="97834"/>
                      </a14:imgEffect>
                    </a14:imgLayer>
                  </a14:imgProps>
                </a:ext>
              </a:extLst>
            </a:blip>
            <a:srcRect t="5429"/>
            <a:stretch/>
          </p:blipFill>
          <p:spPr bwMode="auto">
            <a:xfrm flipH="1">
              <a:off x="4822785" y="2747463"/>
              <a:ext cx="1868629" cy="11615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1" name="Text Box 13"/>
            <p:cNvSpPr txBox="1">
              <a:spLocks noChangeArrowheads="1"/>
            </p:cNvSpPr>
            <p:nvPr/>
          </p:nvSpPr>
          <p:spPr bwMode="auto">
            <a:xfrm>
              <a:off x="4318475" y="3891725"/>
              <a:ext cx="1224714" cy="4490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500" dirty="0">
                  <a:solidFill>
                    <a:schemeClr val="tx1">
                      <a:lumMod val="75000"/>
                    </a:schemeClr>
                  </a:solidFill>
                </a:rPr>
                <a:t>Batteries</a:t>
              </a:r>
            </a:p>
          </p:txBody>
        </p:sp>
        <p:sp>
          <p:nvSpPr>
            <p:cNvPr id="22" name="Text Box 13"/>
            <p:cNvSpPr txBox="1">
              <a:spLocks noChangeArrowheads="1"/>
            </p:cNvSpPr>
            <p:nvPr/>
          </p:nvSpPr>
          <p:spPr bwMode="auto">
            <a:xfrm>
              <a:off x="4139878" y="3514095"/>
              <a:ext cx="1218944" cy="4490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500" dirty="0">
                  <a:solidFill>
                    <a:schemeClr val="tx1">
                      <a:lumMod val="75000"/>
                    </a:schemeClr>
                  </a:solidFill>
                </a:rPr>
                <a:t>“Sensor”</a:t>
              </a:r>
            </a:p>
          </p:txBody>
        </p:sp>
        <p:cxnSp>
          <p:nvCxnSpPr>
            <p:cNvPr id="23" name="Straight Connector 22"/>
            <p:cNvCxnSpPr>
              <a:stCxn id="21" idx="3"/>
            </p:cNvCxnSpPr>
            <p:nvPr/>
          </p:nvCxnSpPr>
          <p:spPr bwMode="auto">
            <a:xfrm flipV="1">
              <a:off x="5543189" y="3563324"/>
              <a:ext cx="269783" cy="552944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lg"/>
            </a:ln>
            <a:effectLst/>
          </p:spPr>
        </p:cxnSp>
        <p:cxnSp>
          <p:nvCxnSpPr>
            <p:cNvPr id="24" name="Straight Connector 23"/>
            <p:cNvCxnSpPr>
              <a:stCxn id="22" idx="3"/>
            </p:cNvCxnSpPr>
            <p:nvPr/>
          </p:nvCxnSpPr>
          <p:spPr bwMode="auto">
            <a:xfrm flipV="1">
              <a:off x="5358822" y="3180543"/>
              <a:ext cx="453002" cy="558095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lg"/>
            </a:ln>
            <a:effectLst/>
          </p:spPr>
        </p:cxnSp>
      </p:grpSp>
      <p:grpSp>
        <p:nvGrpSpPr>
          <p:cNvPr id="50" name="Group 49"/>
          <p:cNvGrpSpPr/>
          <p:nvPr/>
        </p:nvGrpSpPr>
        <p:grpSpPr>
          <a:xfrm>
            <a:off x="2766509" y="3073919"/>
            <a:ext cx="1757225" cy="1284633"/>
            <a:chOff x="3997960" y="4095374"/>
            <a:chExt cx="2342967" cy="1712845"/>
          </a:xfrm>
        </p:grpSpPr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997960" y="4095374"/>
              <a:ext cx="999460" cy="914400"/>
            </a:xfrm>
            <a:prstGeom prst="rect">
              <a:avLst/>
            </a:prstGeom>
          </p:spPr>
        </p:pic>
        <p:sp>
          <p:nvSpPr>
            <p:cNvPr id="42" name="Text Box 13"/>
            <p:cNvSpPr txBox="1">
              <a:spLocks noChangeArrowheads="1"/>
            </p:cNvSpPr>
            <p:nvPr/>
          </p:nvSpPr>
          <p:spPr bwMode="auto">
            <a:xfrm>
              <a:off x="4876441" y="5377332"/>
              <a:ext cx="1015663" cy="430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500" dirty="0">
                  <a:solidFill>
                    <a:schemeClr val="tx1">
                      <a:lumMod val="75000"/>
                    </a:schemeClr>
                  </a:solidFill>
                </a:rPr>
                <a:t>Battery</a:t>
              </a:r>
            </a:p>
          </p:txBody>
        </p:sp>
        <p:sp>
          <p:nvSpPr>
            <p:cNvPr id="43" name="Text Box 13"/>
            <p:cNvSpPr txBox="1">
              <a:spLocks noChangeArrowheads="1"/>
            </p:cNvSpPr>
            <p:nvPr/>
          </p:nvSpPr>
          <p:spPr bwMode="auto">
            <a:xfrm>
              <a:off x="5171376" y="4826394"/>
              <a:ext cx="1169551" cy="430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500" dirty="0">
                  <a:solidFill>
                    <a:schemeClr val="tx1">
                      <a:lumMod val="75000"/>
                    </a:schemeClr>
                  </a:solidFill>
                </a:rPr>
                <a:t>“Sensor”</a:t>
              </a:r>
            </a:p>
          </p:txBody>
        </p:sp>
        <p:cxnSp>
          <p:nvCxnSpPr>
            <p:cNvPr id="44" name="Straight Connector 43"/>
            <p:cNvCxnSpPr>
              <a:stCxn id="42" idx="1"/>
            </p:cNvCxnSpPr>
            <p:nvPr/>
          </p:nvCxnSpPr>
          <p:spPr bwMode="auto">
            <a:xfrm flipH="1" flipV="1">
              <a:off x="4528373" y="4862250"/>
              <a:ext cx="348068" cy="730526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lg"/>
            </a:ln>
            <a:effectLst/>
          </p:spPr>
        </p:cxnSp>
        <p:cxnSp>
          <p:nvCxnSpPr>
            <p:cNvPr id="45" name="Straight Connector 44"/>
            <p:cNvCxnSpPr>
              <a:stCxn id="43" idx="1"/>
            </p:cNvCxnSpPr>
            <p:nvPr/>
          </p:nvCxnSpPr>
          <p:spPr bwMode="auto">
            <a:xfrm flipH="1" flipV="1">
              <a:off x="4592777" y="4448764"/>
              <a:ext cx="578599" cy="593075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lg"/>
            </a:ln>
            <a:effectLst/>
          </p:spPr>
        </p:cxnSp>
      </p:grpSp>
      <p:cxnSp>
        <p:nvCxnSpPr>
          <p:cNvPr id="15" name="Straight Connector 14"/>
          <p:cNvCxnSpPr/>
          <p:nvPr/>
        </p:nvCxnSpPr>
        <p:spPr>
          <a:xfrm>
            <a:off x="4950028" y="2911211"/>
            <a:ext cx="0" cy="381717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8895772" y="2911211"/>
            <a:ext cx="0" cy="381717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4950028" y="3101133"/>
            <a:ext cx="3945744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6214052" y="2962634"/>
            <a:ext cx="1784871" cy="346249"/>
          </a:xfrm>
          <a:prstGeom prst="rect">
            <a:avLst/>
          </a:prstGeom>
          <a:solidFill>
            <a:schemeClr val="bg1"/>
          </a:solidFill>
        </p:spPr>
        <p:txBody>
          <a:bodyPr wrap="none" lIns="68580" tIns="34290" rIns="68580" bIns="34290" rtlCol="0">
            <a:spAutoFit/>
          </a:bodyPr>
          <a:lstStyle/>
          <a:p>
            <a:r>
              <a:rPr lang="en-US" dirty="0" smtClean="0"/>
              <a:t>1 mm = 1,000 </a:t>
            </a:r>
            <a:r>
              <a:rPr lang="el-GR" dirty="0" smtClean="0"/>
              <a:t>μ</a:t>
            </a:r>
            <a:r>
              <a:rPr lang="en-US" dirty="0" smtClean="0"/>
              <a:t>m</a:t>
            </a:r>
            <a:endParaRPr lang="en-US" dirty="0"/>
          </a:p>
        </p:txBody>
      </p:sp>
      <p:cxnSp>
        <p:nvCxnSpPr>
          <p:cNvPr id="34" name="Straight Connector 33"/>
          <p:cNvCxnSpPr/>
          <p:nvPr/>
        </p:nvCxnSpPr>
        <p:spPr>
          <a:xfrm>
            <a:off x="5113313" y="3431327"/>
            <a:ext cx="0" cy="381717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5314372" y="3431327"/>
            <a:ext cx="0" cy="381717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5113313" y="2435773"/>
            <a:ext cx="0" cy="1352419"/>
          </a:xfrm>
          <a:prstGeom prst="line">
            <a:avLst/>
          </a:prstGeom>
          <a:ln w="38100">
            <a:solidFill>
              <a:schemeClr val="accent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5314372" y="2435773"/>
            <a:ext cx="0" cy="1352419"/>
          </a:xfrm>
          <a:prstGeom prst="line">
            <a:avLst/>
          </a:prstGeom>
          <a:ln w="38100">
            <a:solidFill>
              <a:schemeClr val="accent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5113313" y="3622185"/>
            <a:ext cx="201059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5380014" y="3481389"/>
            <a:ext cx="3299596" cy="346249"/>
          </a:xfrm>
          <a:prstGeom prst="rect">
            <a:avLst/>
          </a:prstGeom>
          <a:solidFill>
            <a:schemeClr val="bg1"/>
          </a:solidFill>
        </p:spPr>
        <p:txBody>
          <a:bodyPr wrap="none" lIns="68580" tIns="34290" rIns="68580" bIns="34290" rtlCol="0">
            <a:spAutoFit/>
          </a:bodyPr>
          <a:lstStyle/>
          <a:p>
            <a:r>
              <a:rPr lang="en-US" dirty="0"/>
              <a:t>5</a:t>
            </a:r>
            <a:r>
              <a:rPr lang="en-US" dirty="0" smtClean="0"/>
              <a:t>0 </a:t>
            </a:r>
            <a:r>
              <a:rPr lang="el-GR" dirty="0" smtClean="0"/>
              <a:t>μ</a:t>
            </a:r>
            <a:r>
              <a:rPr lang="en-US" dirty="0" smtClean="0"/>
              <a:t>m, minimum viable bond pad</a:t>
            </a:r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4859310" y="4028773"/>
            <a:ext cx="3909476" cy="346249"/>
          </a:xfrm>
          <a:prstGeom prst="rect">
            <a:avLst/>
          </a:prstGeom>
          <a:solidFill>
            <a:schemeClr val="bg1"/>
          </a:solidFill>
        </p:spPr>
        <p:txBody>
          <a:bodyPr wrap="none" lIns="68580" tIns="34290" rIns="68580" bIns="34290" rtlCol="0">
            <a:spAutoFit/>
          </a:bodyPr>
          <a:lstStyle/>
          <a:p>
            <a:r>
              <a:rPr lang="en-US" dirty="0"/>
              <a:t>16-20 maximum I/O pins for 3D stacking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125186" y="4681264"/>
            <a:ext cx="4784271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b="1" dirty="0" smtClean="0">
                <a:solidFill>
                  <a:schemeClr val="accent2"/>
                </a:solidFill>
              </a:rPr>
              <a:t>Budget</a:t>
            </a:r>
            <a:r>
              <a:rPr lang="en-US" dirty="0" smtClean="0">
                <a:solidFill>
                  <a:schemeClr val="accent2"/>
                </a:solidFill>
              </a:rPr>
              <a:t> 10</a:t>
            </a:r>
            <a:r>
              <a:rPr lang="en-US" dirty="0">
                <a:solidFill>
                  <a:schemeClr val="accent2"/>
                </a:solidFill>
              </a:rPr>
              <a:t>’s </a:t>
            </a:r>
            <a:r>
              <a:rPr lang="el-GR" dirty="0">
                <a:solidFill>
                  <a:schemeClr val="accent2"/>
                </a:solidFill>
              </a:rPr>
              <a:t>μ</a:t>
            </a:r>
            <a:r>
              <a:rPr lang="en-US" dirty="0">
                <a:solidFill>
                  <a:schemeClr val="accent2"/>
                </a:solidFill>
              </a:rPr>
              <a:t>W active, 10’s </a:t>
            </a:r>
            <a:r>
              <a:rPr lang="en-US" dirty="0" err="1">
                <a:solidFill>
                  <a:schemeClr val="accent2"/>
                </a:solidFill>
              </a:rPr>
              <a:t>nW</a:t>
            </a:r>
            <a:r>
              <a:rPr lang="en-US" dirty="0">
                <a:solidFill>
                  <a:schemeClr val="accent2"/>
                </a:solidFill>
              </a:rPr>
              <a:t> sleep, DC 0.1%</a:t>
            </a:r>
          </a:p>
        </p:txBody>
      </p:sp>
    </p:spTree>
    <p:extLst>
      <p:ext uri="{BB962C8B-B14F-4D97-AF65-F5344CB8AC3E}">
        <p14:creationId xmlns:p14="http://schemas.microsoft.com/office/powerpoint/2010/main" val="2499079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MBus</a:t>
            </a:r>
            <a:r>
              <a:rPr lang="en-US" dirty="0"/>
              <a:t> is the interconnect for Michigan’s </a:t>
            </a:r>
            <a:r>
              <a:rPr lang="en-US" dirty="0" err="1"/>
              <a:t>nanopower</a:t>
            </a:r>
            <a:r>
              <a:rPr lang="en-US" dirty="0"/>
              <a:t> chips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926947" y="1134359"/>
            <a:ext cx="7385772" cy="3954307"/>
            <a:chOff x="1591626" y="1952665"/>
            <a:chExt cx="8882322" cy="4755555"/>
          </a:xfrm>
        </p:grpSpPr>
        <p:pic>
          <p:nvPicPr>
            <p:cNvPr id="5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14067" y="3152743"/>
              <a:ext cx="1453914" cy="627273"/>
            </a:xfrm>
            <a:prstGeom prst="round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TextBox 5"/>
            <p:cNvSpPr txBox="1"/>
            <p:nvPr/>
          </p:nvSpPr>
          <p:spPr>
            <a:xfrm>
              <a:off x="2204490" y="3199688"/>
              <a:ext cx="885252" cy="6066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 eaLnBrk="1" fontAlgn="auto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en-US" altLang="ko-KR" sz="1400" b="1" dirty="0" smtClean="0">
                  <a:solidFill>
                    <a:prstClr val="white"/>
                  </a:solidFill>
                  <a:latin typeface="Calibri"/>
                  <a:ea typeface="맑은 고딕"/>
                </a:rPr>
                <a:t>2 </a:t>
              </a:r>
              <a:r>
                <a:rPr lang="en-US" altLang="ko-KR" sz="1400" b="1" dirty="0" err="1" smtClean="0">
                  <a:solidFill>
                    <a:prstClr val="white"/>
                  </a:solidFill>
                  <a:latin typeface="Calibri"/>
                  <a:ea typeface="맑은 고딕"/>
                </a:rPr>
                <a:t>uAh</a:t>
              </a:r>
              <a:r>
                <a:rPr lang="en-US" altLang="ko-KR" sz="1400" b="1" dirty="0" smtClean="0">
                  <a:solidFill>
                    <a:prstClr val="white"/>
                  </a:solidFill>
                  <a:latin typeface="Calibri"/>
                  <a:ea typeface="맑은 고딕"/>
                </a:rPr>
                <a:t/>
              </a:r>
              <a:br>
                <a:rPr lang="en-US" altLang="ko-KR" sz="1400" b="1" dirty="0" smtClean="0">
                  <a:solidFill>
                    <a:prstClr val="white"/>
                  </a:solidFill>
                  <a:latin typeface="Calibri"/>
                  <a:ea typeface="맑은 고딕"/>
                </a:rPr>
              </a:br>
              <a:r>
                <a:rPr lang="en-US" altLang="ko-KR" sz="1400" b="1" dirty="0" smtClean="0">
                  <a:solidFill>
                    <a:prstClr val="white"/>
                  </a:solidFill>
                  <a:latin typeface="Calibri"/>
                  <a:ea typeface="맑은 고딕"/>
                </a:rPr>
                <a:t>Battery</a:t>
              </a:r>
              <a:endParaRPr lang="ko-KR" altLang="en-US" sz="1400" b="1" dirty="0">
                <a:solidFill>
                  <a:prstClr val="white"/>
                </a:solidFill>
                <a:latin typeface="Calibri"/>
                <a:ea typeface="맑은 고딕"/>
              </a:endParaRPr>
            </a:p>
          </p:txBody>
        </p:sp>
        <p:pic>
          <p:nvPicPr>
            <p:cNvPr id="7" name="Picture 6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81959" y="3044566"/>
              <a:ext cx="1739591" cy="780029"/>
            </a:xfrm>
            <a:prstGeom prst="round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TextBox 7"/>
            <p:cNvSpPr txBox="1"/>
            <p:nvPr/>
          </p:nvSpPr>
          <p:spPr>
            <a:xfrm>
              <a:off x="8959912" y="3167889"/>
              <a:ext cx="885252" cy="6066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 eaLnBrk="1" fontAlgn="auto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en-US" altLang="ko-KR" sz="1400" b="1" dirty="0" smtClean="0">
                  <a:solidFill>
                    <a:prstClr val="white"/>
                  </a:solidFill>
                  <a:latin typeface="Calibri"/>
                  <a:ea typeface="맑은 고딕"/>
                </a:rPr>
                <a:t>5 </a:t>
              </a:r>
              <a:r>
                <a:rPr lang="en-US" altLang="ko-KR" sz="1400" b="1" dirty="0" err="1" smtClean="0">
                  <a:solidFill>
                    <a:prstClr val="white"/>
                  </a:solidFill>
                  <a:latin typeface="Calibri"/>
                  <a:ea typeface="맑은 고딕"/>
                </a:rPr>
                <a:t>uAh</a:t>
              </a:r>
              <a:r>
                <a:rPr lang="en-US" altLang="ko-KR" sz="1400" b="1" dirty="0" smtClean="0">
                  <a:solidFill>
                    <a:prstClr val="white"/>
                  </a:solidFill>
                  <a:latin typeface="Calibri"/>
                  <a:ea typeface="맑은 고딕"/>
                </a:rPr>
                <a:t/>
              </a:r>
              <a:br>
                <a:rPr lang="en-US" altLang="ko-KR" sz="1400" b="1" dirty="0" smtClean="0">
                  <a:solidFill>
                    <a:prstClr val="white"/>
                  </a:solidFill>
                  <a:latin typeface="Calibri"/>
                  <a:ea typeface="맑은 고딕"/>
                </a:rPr>
              </a:br>
              <a:r>
                <a:rPr lang="en-US" altLang="ko-KR" sz="1400" b="1" dirty="0" smtClean="0">
                  <a:solidFill>
                    <a:prstClr val="white"/>
                  </a:solidFill>
                  <a:latin typeface="Calibri"/>
                  <a:ea typeface="맑은 고딕"/>
                </a:rPr>
                <a:t>Battery</a:t>
              </a:r>
              <a:endParaRPr lang="ko-KR" altLang="en-US" sz="1400" b="1" dirty="0">
                <a:solidFill>
                  <a:prstClr val="white"/>
                </a:solidFill>
                <a:latin typeface="Calibri"/>
                <a:ea typeface="맑은 고딕"/>
              </a:endParaRPr>
            </a:p>
          </p:txBody>
        </p:sp>
        <p:pic>
          <p:nvPicPr>
            <p:cNvPr id="9" name="Picture 3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6552" b="1098"/>
            <a:stretch/>
          </p:blipFill>
          <p:spPr bwMode="auto">
            <a:xfrm rot="16200000">
              <a:off x="6441827" y="1494573"/>
              <a:ext cx="741921" cy="16631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TextBox 9"/>
            <p:cNvSpPr txBox="1"/>
            <p:nvPr/>
          </p:nvSpPr>
          <p:spPr>
            <a:xfrm>
              <a:off x="6376882" y="2143372"/>
              <a:ext cx="779689" cy="3598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 eaLnBrk="1" fontAlgn="auto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en-US" altLang="ko-KR" sz="1400" b="1" dirty="0" err="1" smtClean="0">
                  <a:solidFill>
                    <a:prstClr val="white"/>
                  </a:solidFill>
                  <a:latin typeface="Calibri"/>
                  <a:ea typeface="맑은 고딕"/>
                </a:rPr>
                <a:t>Decap</a:t>
              </a:r>
              <a:endParaRPr lang="ko-KR" altLang="en-US" sz="1400" b="1" dirty="0">
                <a:solidFill>
                  <a:prstClr val="white"/>
                </a:solidFill>
                <a:latin typeface="Calibri"/>
                <a:ea typeface="맑은 고딕"/>
              </a:endParaRPr>
            </a:p>
          </p:txBody>
        </p:sp>
        <p:pic>
          <p:nvPicPr>
            <p:cNvPr id="11" name="Picture 4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4192539" y="1952665"/>
              <a:ext cx="1641118" cy="7419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TextBox 11"/>
            <p:cNvSpPr txBox="1"/>
            <p:nvPr/>
          </p:nvSpPr>
          <p:spPr>
            <a:xfrm>
              <a:off x="4465297" y="2096836"/>
              <a:ext cx="981793" cy="6066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 eaLnBrk="1" fontAlgn="auto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en-US" altLang="ko-KR" sz="1400" b="1" dirty="0" smtClean="0">
                  <a:solidFill>
                    <a:prstClr val="white"/>
                  </a:solidFill>
                  <a:latin typeface="Calibri"/>
                  <a:ea typeface="맑은 고딕"/>
                </a:rPr>
                <a:t>Control/</a:t>
              </a:r>
            </a:p>
            <a:p>
              <a:pPr defTabSz="457200" eaLnBrk="1" fontAlgn="auto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en-US" altLang="ko-KR" sz="1400" b="1" dirty="0" smtClean="0">
                  <a:solidFill>
                    <a:prstClr val="white"/>
                  </a:solidFill>
                  <a:latin typeface="Calibri"/>
                  <a:ea typeface="맑은 고딕"/>
                </a:rPr>
                <a:t>PMU</a:t>
              </a:r>
            </a:p>
          </p:txBody>
        </p:sp>
        <p:pic>
          <p:nvPicPr>
            <p:cNvPr id="13" name="Picture 7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47756" y="2079181"/>
              <a:ext cx="1677015" cy="7679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" name="TextBox 13"/>
            <p:cNvSpPr txBox="1"/>
            <p:nvPr/>
          </p:nvSpPr>
          <p:spPr>
            <a:xfrm>
              <a:off x="8246476" y="2192848"/>
              <a:ext cx="827658" cy="6066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 eaLnBrk="1" fontAlgn="auto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en-US" altLang="ko-KR" sz="1400" b="1" dirty="0" smtClean="0">
                  <a:solidFill>
                    <a:prstClr val="white"/>
                  </a:solidFill>
                  <a:latin typeface="Calibri"/>
                  <a:ea typeface="맑은 고딕"/>
                </a:rPr>
                <a:t>Temp</a:t>
              </a:r>
              <a:br>
                <a:rPr lang="en-US" altLang="ko-KR" sz="1400" b="1" dirty="0" smtClean="0">
                  <a:solidFill>
                    <a:prstClr val="white"/>
                  </a:solidFill>
                  <a:latin typeface="Calibri"/>
                  <a:ea typeface="맑은 고딕"/>
                </a:rPr>
              </a:br>
              <a:r>
                <a:rPr lang="en-US" altLang="ko-KR" sz="1400" b="1" dirty="0" smtClean="0">
                  <a:solidFill>
                    <a:prstClr val="white"/>
                  </a:solidFill>
                  <a:latin typeface="Calibri"/>
                  <a:ea typeface="맑은 고딕"/>
                </a:rPr>
                <a:t>Sensor</a:t>
              </a:r>
              <a:endParaRPr lang="ko-KR" altLang="en-US" sz="1400" b="1" dirty="0">
                <a:solidFill>
                  <a:prstClr val="white"/>
                </a:solidFill>
                <a:latin typeface="Calibri"/>
                <a:ea typeface="맑은 고딕"/>
              </a:endParaRPr>
            </a:p>
          </p:txBody>
        </p:sp>
        <p:pic>
          <p:nvPicPr>
            <p:cNvPr id="15" name="Picture 6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03280" y="2161830"/>
              <a:ext cx="1334279" cy="7648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6" name="TextBox 15"/>
            <p:cNvSpPr txBox="1"/>
            <p:nvPr/>
          </p:nvSpPr>
          <p:spPr>
            <a:xfrm>
              <a:off x="2959248" y="2282548"/>
              <a:ext cx="746450" cy="6066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 eaLnBrk="1" fontAlgn="auto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en-US" altLang="ko-KR" sz="1400" b="1" dirty="0" smtClean="0">
                  <a:solidFill>
                    <a:prstClr val="white"/>
                  </a:solidFill>
                  <a:latin typeface="Calibri"/>
                  <a:ea typeface="맑은 고딕"/>
                </a:rPr>
                <a:t>Radio</a:t>
              </a:r>
            </a:p>
            <a:p>
              <a:pPr defTabSz="457200" eaLnBrk="1" fontAlgn="auto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en-US" altLang="ko-KR" sz="1400" b="1" dirty="0" smtClean="0">
                  <a:solidFill>
                    <a:prstClr val="white"/>
                  </a:solidFill>
                  <a:latin typeface="Calibri"/>
                  <a:ea typeface="맑은 고딕"/>
                </a:rPr>
                <a:t>+ CDC</a:t>
              </a:r>
              <a:endParaRPr lang="ko-KR" altLang="en-US" sz="1400" b="1" dirty="0">
                <a:solidFill>
                  <a:prstClr val="white"/>
                </a:solidFill>
                <a:latin typeface="Calibri"/>
                <a:ea typeface="맑은 고딕"/>
              </a:endParaRPr>
            </a:p>
          </p:txBody>
        </p:sp>
        <p:pic>
          <p:nvPicPr>
            <p:cNvPr id="17" name="Picture 8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9048811" y="4123085"/>
              <a:ext cx="1425137" cy="10057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" name="TextBox 17"/>
            <p:cNvSpPr txBox="1"/>
            <p:nvPr/>
          </p:nvSpPr>
          <p:spPr>
            <a:xfrm>
              <a:off x="9088132" y="4257454"/>
              <a:ext cx="1193701" cy="8533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 eaLnBrk="1" fontAlgn="auto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en-US" altLang="ko-KR" sz="1400" b="1" dirty="0" smtClean="0">
                  <a:solidFill>
                    <a:prstClr val="white"/>
                  </a:solidFill>
                  <a:latin typeface="Calibri"/>
                  <a:ea typeface="맑은 고딕"/>
                </a:rPr>
                <a:t>Motion</a:t>
              </a:r>
              <a:br>
                <a:rPr lang="en-US" altLang="ko-KR" sz="1400" b="1" dirty="0" smtClean="0">
                  <a:solidFill>
                    <a:prstClr val="white"/>
                  </a:solidFill>
                  <a:latin typeface="Calibri"/>
                  <a:ea typeface="맑은 고딕"/>
                </a:rPr>
              </a:br>
              <a:r>
                <a:rPr lang="en-US" altLang="ko-KR" sz="1400" b="1" dirty="0" smtClean="0">
                  <a:solidFill>
                    <a:prstClr val="white"/>
                  </a:solidFill>
                  <a:latin typeface="Calibri"/>
                  <a:ea typeface="맑은 고딕"/>
                </a:rPr>
                <a:t>Detection/</a:t>
              </a:r>
              <a:br>
                <a:rPr lang="en-US" altLang="ko-KR" sz="1400" b="1" dirty="0" smtClean="0">
                  <a:solidFill>
                    <a:prstClr val="white"/>
                  </a:solidFill>
                  <a:latin typeface="Calibri"/>
                  <a:ea typeface="맑은 고딕"/>
                </a:rPr>
              </a:br>
              <a:r>
                <a:rPr lang="en-US" altLang="ko-KR" sz="1400" b="1" dirty="0" smtClean="0">
                  <a:solidFill>
                    <a:prstClr val="white"/>
                  </a:solidFill>
                  <a:latin typeface="Calibri"/>
                  <a:ea typeface="맑은 고딕"/>
                </a:rPr>
                <a:t>Imager</a:t>
              </a:r>
              <a:endParaRPr lang="ko-KR" altLang="en-US" sz="1400" b="1" dirty="0">
                <a:solidFill>
                  <a:prstClr val="white"/>
                </a:solidFill>
                <a:latin typeface="Calibri"/>
                <a:ea typeface="맑은 고딕"/>
              </a:endParaRPr>
            </a:p>
          </p:txBody>
        </p:sp>
        <p:grpSp>
          <p:nvGrpSpPr>
            <p:cNvPr id="19" name="Group 18"/>
            <p:cNvGrpSpPr/>
            <p:nvPr/>
          </p:nvGrpSpPr>
          <p:grpSpPr>
            <a:xfrm>
              <a:off x="3345967" y="2694585"/>
              <a:ext cx="4800244" cy="2637645"/>
              <a:chOff x="1905356" y="1969966"/>
              <a:chExt cx="4800244" cy="2637645"/>
            </a:xfrm>
          </p:grpSpPr>
          <p:cxnSp>
            <p:nvCxnSpPr>
              <p:cNvPr id="44" name="Straight Arrow Connector 43"/>
              <p:cNvCxnSpPr>
                <a:stCxn id="9" idx="1"/>
              </p:cNvCxnSpPr>
              <p:nvPr/>
            </p:nvCxnSpPr>
            <p:spPr>
              <a:xfrm flipH="1">
                <a:off x="4753973" y="1972481"/>
                <a:ext cx="618204" cy="2635130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4F81BD"/>
                </a:solidFill>
                <a:prstDash val="solid"/>
                <a:headEnd type="none" w="med" len="med"/>
                <a:tailEnd type="triangle" w="lg" len="lg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45" name="Straight Arrow Connector 44"/>
              <p:cNvCxnSpPr>
                <a:stCxn id="11" idx="0"/>
              </p:cNvCxnSpPr>
              <p:nvPr/>
            </p:nvCxnSpPr>
            <p:spPr>
              <a:xfrm>
                <a:off x="3572487" y="1969966"/>
                <a:ext cx="1181486" cy="2637645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4F81BD"/>
                </a:solidFill>
                <a:prstDash val="solid"/>
                <a:headEnd type="none" w="med" len="med"/>
                <a:tailEnd type="triangle" w="lg" len="lg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46" name="Straight Arrow Connector 45"/>
              <p:cNvCxnSpPr/>
              <p:nvPr/>
            </p:nvCxnSpPr>
            <p:spPr>
              <a:xfrm>
                <a:off x="1905356" y="3055397"/>
                <a:ext cx="2848617" cy="1552214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4F81BD"/>
                </a:solidFill>
                <a:prstDash val="solid"/>
                <a:headEnd type="none" w="med" len="med"/>
                <a:tailEnd type="triangle" w="lg" len="lg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47" name="Straight Arrow Connector 46"/>
              <p:cNvCxnSpPr/>
              <p:nvPr/>
            </p:nvCxnSpPr>
            <p:spPr>
              <a:xfrm>
                <a:off x="2288523" y="2202017"/>
                <a:ext cx="2465450" cy="2405594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4F81BD"/>
                </a:solidFill>
                <a:prstDash val="solid"/>
                <a:headEnd type="none" w="med" len="med"/>
                <a:tailEnd type="triangle" w="lg" len="lg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48" name="Straight Arrow Connector 47"/>
              <p:cNvCxnSpPr/>
              <p:nvPr/>
            </p:nvCxnSpPr>
            <p:spPr>
              <a:xfrm flipH="1">
                <a:off x="4753973" y="2122468"/>
                <a:ext cx="1951627" cy="2485143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4F81BD"/>
                </a:solidFill>
                <a:prstDash val="solid"/>
                <a:headEnd type="none" w="med" len="med"/>
                <a:tailEnd type="triangle" w="lg" len="lg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</p:grpSp>
        <p:grpSp>
          <p:nvGrpSpPr>
            <p:cNvPr id="20" name="Group 19"/>
            <p:cNvGrpSpPr/>
            <p:nvPr/>
          </p:nvGrpSpPr>
          <p:grpSpPr>
            <a:xfrm>
              <a:off x="3151099" y="2694585"/>
              <a:ext cx="3661689" cy="2609637"/>
              <a:chOff x="1710488" y="1969966"/>
              <a:chExt cx="3661689" cy="2609637"/>
            </a:xfrm>
          </p:grpSpPr>
          <p:cxnSp>
            <p:nvCxnSpPr>
              <p:cNvPr id="39" name="Straight Arrow Connector 38"/>
              <p:cNvCxnSpPr>
                <a:stCxn id="24" idx="3"/>
              </p:cNvCxnSpPr>
              <p:nvPr/>
            </p:nvCxnSpPr>
            <p:spPr>
              <a:xfrm>
                <a:off x="1710488" y="3848621"/>
                <a:ext cx="953035" cy="730982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9BBB59"/>
                </a:solidFill>
                <a:prstDash val="solid"/>
                <a:headEnd type="none" w="med" len="med"/>
                <a:tailEnd type="triangle" w="lg" len="lg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40" name="Straight Arrow Connector 39"/>
              <p:cNvCxnSpPr/>
              <p:nvPr/>
            </p:nvCxnSpPr>
            <p:spPr>
              <a:xfrm>
                <a:off x="1905356" y="3099976"/>
                <a:ext cx="758167" cy="1479627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9BBB59"/>
                </a:solidFill>
                <a:prstDash val="solid"/>
                <a:headEnd type="none" w="med" len="med"/>
                <a:tailEnd type="triangle" w="lg" len="lg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41" name="Straight Arrow Connector 40"/>
              <p:cNvCxnSpPr/>
              <p:nvPr/>
            </p:nvCxnSpPr>
            <p:spPr>
              <a:xfrm>
                <a:off x="2288523" y="2202017"/>
                <a:ext cx="375000" cy="2377586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9BBB59"/>
                </a:solidFill>
                <a:prstDash val="solid"/>
                <a:headEnd type="none" w="med" len="med"/>
                <a:tailEnd type="triangle" w="lg" len="lg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42" name="Straight Arrow Connector 41"/>
              <p:cNvCxnSpPr>
                <a:stCxn id="11" idx="0"/>
              </p:cNvCxnSpPr>
              <p:nvPr/>
            </p:nvCxnSpPr>
            <p:spPr>
              <a:xfrm flipH="1">
                <a:off x="2663523" y="1969966"/>
                <a:ext cx="908964" cy="2609637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9BBB59"/>
                </a:solidFill>
                <a:prstDash val="solid"/>
                <a:headEnd type="none" w="med" len="med"/>
                <a:tailEnd type="triangle" w="lg" len="lg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43" name="Straight Arrow Connector 42"/>
              <p:cNvCxnSpPr>
                <a:stCxn id="9" idx="1"/>
              </p:cNvCxnSpPr>
              <p:nvPr/>
            </p:nvCxnSpPr>
            <p:spPr>
              <a:xfrm flipH="1">
                <a:off x="2663523" y="1972481"/>
                <a:ext cx="2708654" cy="2607122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9BBB59"/>
                </a:solidFill>
                <a:prstDash val="solid"/>
                <a:headEnd type="none" w="med" len="med"/>
                <a:tailEnd type="triangle" w="lg" len="lg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</p:grpSp>
        <p:grpSp>
          <p:nvGrpSpPr>
            <p:cNvPr id="21" name="Group 20"/>
            <p:cNvGrpSpPr/>
            <p:nvPr/>
          </p:nvGrpSpPr>
          <p:grpSpPr>
            <a:xfrm>
              <a:off x="3729134" y="2694585"/>
              <a:ext cx="5319677" cy="2631563"/>
              <a:chOff x="2288523" y="1969966"/>
              <a:chExt cx="5319677" cy="2631563"/>
            </a:xfrm>
          </p:grpSpPr>
          <p:cxnSp>
            <p:nvCxnSpPr>
              <p:cNvPr id="34" name="Straight Arrow Connector 33"/>
              <p:cNvCxnSpPr>
                <a:stCxn id="11" idx="0"/>
              </p:cNvCxnSpPr>
              <p:nvPr/>
            </p:nvCxnSpPr>
            <p:spPr>
              <a:xfrm>
                <a:off x="3572487" y="1969966"/>
                <a:ext cx="3234214" cy="2631563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C0504D"/>
                </a:solidFill>
                <a:prstDash val="solid"/>
                <a:headEnd type="none" w="med" len="med"/>
                <a:tailEnd type="triangle" w="lg" len="lg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35" name="Straight Arrow Connector 34"/>
              <p:cNvCxnSpPr>
                <a:stCxn id="9" idx="1"/>
              </p:cNvCxnSpPr>
              <p:nvPr/>
            </p:nvCxnSpPr>
            <p:spPr>
              <a:xfrm>
                <a:off x="5372177" y="1972481"/>
                <a:ext cx="1434524" cy="2629048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C0504D"/>
                </a:solidFill>
                <a:prstDash val="solid"/>
                <a:headEnd type="none" w="med" len="med"/>
                <a:tailEnd type="triangle" w="lg" len="lg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36" name="Straight Arrow Connector 35"/>
              <p:cNvCxnSpPr/>
              <p:nvPr/>
            </p:nvCxnSpPr>
            <p:spPr>
              <a:xfrm flipH="1">
                <a:off x="6806701" y="3099976"/>
                <a:ext cx="470399" cy="1501553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C0504D"/>
                </a:solidFill>
                <a:prstDash val="solid"/>
                <a:headEnd type="none" w="med" len="med"/>
                <a:tailEnd type="triangle" w="lg" len="lg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37" name="Straight Arrow Connector 36"/>
              <p:cNvCxnSpPr>
                <a:stCxn id="17" idx="3"/>
              </p:cNvCxnSpPr>
              <p:nvPr/>
            </p:nvCxnSpPr>
            <p:spPr>
              <a:xfrm flipH="1">
                <a:off x="6806701" y="3901329"/>
                <a:ext cx="801499" cy="700200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C0504D"/>
                </a:solidFill>
                <a:prstDash val="solid"/>
                <a:headEnd type="none" w="med" len="med"/>
                <a:tailEnd type="triangle" w="lg" len="lg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38" name="Straight Arrow Connector 37"/>
              <p:cNvCxnSpPr/>
              <p:nvPr/>
            </p:nvCxnSpPr>
            <p:spPr>
              <a:xfrm>
                <a:off x="2288523" y="2202017"/>
                <a:ext cx="4518178" cy="2399512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C0504D"/>
                </a:solidFill>
                <a:prstDash val="solid"/>
                <a:headEnd type="none" w="med" len="med"/>
                <a:tailEnd type="triangle" w="lg" len="lg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</p:grpSp>
        <p:grpSp>
          <p:nvGrpSpPr>
            <p:cNvPr id="22" name="Group 21"/>
            <p:cNvGrpSpPr/>
            <p:nvPr/>
          </p:nvGrpSpPr>
          <p:grpSpPr>
            <a:xfrm>
              <a:off x="3086856" y="5304222"/>
              <a:ext cx="1949405" cy="1398065"/>
              <a:chOff x="1646245" y="4579603"/>
              <a:chExt cx="1949405" cy="1398065"/>
            </a:xfrm>
          </p:grpSpPr>
          <p:pic>
            <p:nvPicPr>
              <p:cNvPr id="32" name="Picture 3"/>
              <p:cNvPicPr>
                <a:picLocks noChangeAspect="1" noChangeArrowheads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05356" y="4579603"/>
                <a:ext cx="1516333" cy="962902"/>
              </a:xfrm>
              <a:prstGeom prst="round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3" name="TextBox 32"/>
              <p:cNvSpPr txBox="1"/>
              <p:nvPr/>
            </p:nvSpPr>
            <p:spPr>
              <a:xfrm>
                <a:off x="1646245" y="5570514"/>
                <a:ext cx="1949405" cy="4071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 defTabSz="457200"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r>
                  <a:rPr lang="en-US" altLang="ko-KR" sz="1600" b="1" dirty="0" smtClean="0">
                    <a:solidFill>
                      <a:schemeClr val="accent4"/>
                    </a:solidFill>
                    <a:ea typeface="맑은 고딕"/>
                  </a:rPr>
                  <a:t>Pressure Sensing</a:t>
                </a:r>
                <a:endParaRPr lang="ko-KR" altLang="en-US" sz="1600" b="1" dirty="0">
                  <a:solidFill>
                    <a:schemeClr val="accent4"/>
                  </a:solidFill>
                  <a:ea typeface="맑은 고딕"/>
                </a:endParaRPr>
              </a:p>
            </p:txBody>
          </p:sp>
        </p:grpSp>
        <p:grpSp>
          <p:nvGrpSpPr>
            <p:cNvPr id="23" name="Group 22"/>
            <p:cNvGrpSpPr/>
            <p:nvPr/>
          </p:nvGrpSpPr>
          <p:grpSpPr>
            <a:xfrm>
              <a:off x="5321340" y="5332230"/>
              <a:ext cx="1718066" cy="1370057"/>
              <a:chOff x="3880729" y="4607611"/>
              <a:chExt cx="1718066" cy="1370057"/>
            </a:xfrm>
          </p:grpSpPr>
          <p:pic>
            <p:nvPicPr>
              <p:cNvPr id="30" name="Picture 2"/>
              <p:cNvPicPr>
                <a:picLocks noChangeAspect="1" noChangeArrowheads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00204" y="4607611"/>
                <a:ext cx="1507538" cy="962902"/>
              </a:xfrm>
              <a:prstGeom prst="round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1" name="TextBox 30"/>
              <p:cNvSpPr txBox="1"/>
              <p:nvPr/>
            </p:nvSpPr>
            <p:spPr>
              <a:xfrm>
                <a:off x="3880729" y="5570514"/>
                <a:ext cx="1718066" cy="4071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 defTabSz="457200"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r>
                  <a:rPr lang="en-US" altLang="ko-KR" sz="1600" b="1" dirty="0" smtClean="0">
                    <a:solidFill>
                      <a:schemeClr val="accent4"/>
                    </a:solidFill>
                    <a:ea typeface="맑은 고딕"/>
                  </a:rPr>
                  <a:t>Temp. Sensing</a:t>
                </a:r>
                <a:endParaRPr lang="ko-KR" altLang="en-US" sz="1600" b="1" dirty="0">
                  <a:solidFill>
                    <a:schemeClr val="accent4"/>
                  </a:solidFill>
                  <a:ea typeface="맑은 고딕"/>
                </a:endParaRPr>
              </a:p>
            </p:txBody>
          </p:sp>
        </p:grpSp>
        <p:pic>
          <p:nvPicPr>
            <p:cNvPr id="24" name="Picture 2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91626" y="4123085"/>
              <a:ext cx="1559473" cy="9003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" name="TextBox 24"/>
            <p:cNvSpPr txBox="1"/>
            <p:nvPr/>
          </p:nvSpPr>
          <p:spPr>
            <a:xfrm>
              <a:off x="1706260" y="4240452"/>
              <a:ext cx="1054899" cy="6066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 eaLnBrk="1" fontAlgn="auto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en-US" altLang="ko-KR" sz="1400" b="1" dirty="0" smtClean="0">
                  <a:solidFill>
                    <a:prstClr val="white"/>
                  </a:solidFill>
                  <a:latin typeface="Calibri"/>
                  <a:ea typeface="맑은 고딕"/>
                </a:rPr>
                <a:t>MEMS</a:t>
              </a:r>
            </a:p>
            <a:p>
              <a:pPr defTabSz="457200" eaLnBrk="1" fontAlgn="auto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en-US" altLang="ko-KR" sz="1400" b="1" dirty="0" smtClean="0">
                  <a:solidFill>
                    <a:prstClr val="white"/>
                  </a:solidFill>
                  <a:latin typeface="Calibri"/>
                  <a:ea typeface="맑은 고딕"/>
                </a:rPr>
                <a:t>P. Sensor</a:t>
              </a:r>
            </a:p>
          </p:txBody>
        </p:sp>
        <p:grpSp>
          <p:nvGrpSpPr>
            <p:cNvPr id="26" name="Group 25"/>
            <p:cNvGrpSpPr/>
            <p:nvPr/>
          </p:nvGrpSpPr>
          <p:grpSpPr>
            <a:xfrm>
              <a:off x="7368671" y="5326148"/>
              <a:ext cx="1702644" cy="1382072"/>
              <a:chOff x="5928060" y="4601529"/>
              <a:chExt cx="1702644" cy="1382072"/>
            </a:xfrm>
          </p:grpSpPr>
          <p:pic>
            <p:nvPicPr>
              <p:cNvPr id="28" name="Picture 2"/>
              <p:cNvPicPr>
                <a:picLocks noChangeAspect="1" noChangeArrowheads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03402" y="4601529"/>
                <a:ext cx="1406597" cy="962902"/>
              </a:xfrm>
              <a:prstGeom prst="round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9" name="TextBox 28"/>
              <p:cNvSpPr txBox="1"/>
              <p:nvPr/>
            </p:nvSpPr>
            <p:spPr>
              <a:xfrm>
                <a:off x="5928060" y="5576447"/>
                <a:ext cx="1702644" cy="4071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457200"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r>
                  <a:rPr lang="en-US" altLang="ko-KR" sz="1600" b="1" dirty="0" smtClean="0">
                    <a:solidFill>
                      <a:schemeClr val="accent4"/>
                    </a:solidFill>
                    <a:ea typeface="맑은 고딕"/>
                  </a:rPr>
                  <a:t>Visual Sensing</a:t>
                </a:r>
                <a:endParaRPr lang="ko-KR" altLang="en-US" sz="1600" b="1" dirty="0">
                  <a:solidFill>
                    <a:schemeClr val="accent4"/>
                  </a:solidFill>
                  <a:ea typeface="맑은 고딕"/>
                </a:endParaRPr>
              </a:p>
            </p:txBody>
          </p:sp>
        </p:grpSp>
      </p:grpSp>
      <p:pic>
        <p:nvPicPr>
          <p:cNvPr id="50" name="Picture 49" descr="MBus_CMYK.pn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6444" y="2091997"/>
            <a:ext cx="2021475" cy="147526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21383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Growing ecosystems of </a:t>
            </a:r>
            <a:r>
              <a:rPr lang="en-US" dirty="0" err="1" smtClean="0"/>
              <a:t>MBus</a:t>
            </a:r>
            <a:r>
              <a:rPr lang="en-US" dirty="0" smtClean="0"/>
              <a:t> chips and systems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>
            <a:normAutofit fontScale="92500" lnSpcReduction="20000"/>
          </a:bodyPr>
          <a:lstStyle/>
          <a:p>
            <a:r>
              <a:rPr lang="en-US" dirty="0" smtClean="0"/>
              <a:t>Processor (PRC/PREv13)</a:t>
            </a:r>
          </a:p>
          <a:p>
            <a:pPr lvl="1"/>
            <a:r>
              <a:rPr lang="en-US" dirty="0" smtClean="0"/>
              <a:t>ARM Cortex M0</a:t>
            </a:r>
          </a:p>
          <a:p>
            <a:pPr lvl="1"/>
            <a:r>
              <a:rPr lang="en-US" dirty="0" smtClean="0"/>
              <a:t>8 generations with </a:t>
            </a:r>
            <a:r>
              <a:rPr lang="en-US" dirty="0" err="1" smtClean="0"/>
              <a:t>MBus</a:t>
            </a:r>
            <a:endParaRPr lang="en-US" dirty="0" smtClean="0"/>
          </a:p>
          <a:p>
            <a:r>
              <a:rPr lang="en-US" dirty="0" smtClean="0"/>
              <a:t>Radios (RADv10, SIRv2, FFRv1, MRRv1)</a:t>
            </a:r>
          </a:p>
          <a:p>
            <a:pPr lvl="1"/>
            <a:r>
              <a:rPr lang="en-US" dirty="0" smtClean="0"/>
              <a:t>900 MHz near field ; med range</a:t>
            </a:r>
          </a:p>
          <a:p>
            <a:pPr lvl="1"/>
            <a:r>
              <a:rPr lang="en-US" dirty="0" smtClean="0"/>
              <a:t>~1 GHz far field</a:t>
            </a:r>
          </a:p>
          <a:p>
            <a:r>
              <a:rPr lang="en-US" dirty="0"/>
              <a:t>Flash Memory (FLSv2, FLPv1)</a:t>
            </a:r>
          </a:p>
          <a:p>
            <a:pPr lvl="1"/>
            <a:r>
              <a:rPr lang="en-US" dirty="0"/>
              <a:t>Long-term data </a:t>
            </a:r>
            <a:r>
              <a:rPr lang="en-US" dirty="0" smtClean="0"/>
              <a:t>retention</a:t>
            </a:r>
          </a:p>
          <a:p>
            <a:r>
              <a:rPr lang="en-US" dirty="0" smtClean="0"/>
              <a:t>Sensor (SNSv7)</a:t>
            </a:r>
          </a:p>
          <a:p>
            <a:pPr lvl="1"/>
            <a:r>
              <a:rPr lang="en-US" dirty="0" smtClean="0"/>
              <a:t>Generic CDC frontend</a:t>
            </a:r>
          </a:p>
          <a:p>
            <a:r>
              <a:rPr lang="en-US" dirty="0" smtClean="0"/>
              <a:t>Energy Harvesters</a:t>
            </a:r>
          </a:p>
          <a:p>
            <a:pPr lvl="1"/>
            <a:r>
              <a:rPr lang="en-US" dirty="0" smtClean="0"/>
              <a:t>SOLv5, HRVv4, GAPv3</a:t>
            </a:r>
          </a:p>
          <a:p>
            <a:r>
              <a:rPr lang="en-US" dirty="0" smtClean="0"/>
              <a:t>Power Management (PMUv2)</a:t>
            </a:r>
          </a:p>
          <a:p>
            <a:pPr lvl="1"/>
            <a:r>
              <a:rPr lang="en-US" dirty="0" smtClean="0"/>
              <a:t>Power regulation, brown-out detection</a:t>
            </a:r>
          </a:p>
          <a:p>
            <a:r>
              <a:rPr lang="en-US" dirty="0"/>
              <a:t>Imager (IMGv3)</a:t>
            </a:r>
          </a:p>
          <a:p>
            <a:pPr lvl="1"/>
            <a:r>
              <a:rPr lang="en-US" dirty="0"/>
              <a:t>160x160 pixel imager with &lt; 1 µW motion detection</a:t>
            </a:r>
          </a:p>
          <a:p>
            <a:r>
              <a:rPr lang="en-US" dirty="0"/>
              <a:t>GPS Correlator (CORv2)</a:t>
            </a:r>
          </a:p>
          <a:p>
            <a:pPr lvl="1"/>
            <a:r>
              <a:rPr lang="en-US" dirty="0"/>
              <a:t>Acquire &amp; record raw I/Q </a:t>
            </a:r>
            <a:r>
              <a:rPr lang="en-US" dirty="0" smtClean="0"/>
              <a:t>data</a:t>
            </a:r>
          </a:p>
          <a:p>
            <a:r>
              <a:rPr lang="en-US" dirty="0" smtClean="0">
                <a:solidFill>
                  <a:schemeClr val="accent4"/>
                </a:solidFill>
              </a:rPr>
              <a:t>N-ZERO chips?</a:t>
            </a:r>
            <a:endParaRPr lang="en-US" dirty="0">
              <a:solidFill>
                <a:schemeClr val="accent4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99336" y="5143500"/>
            <a:ext cx="1644664" cy="139138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2605" y="5156099"/>
            <a:ext cx="2076731" cy="1384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785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MBus</a:t>
            </a:r>
            <a:r>
              <a:rPr lang="en-US" dirty="0" smtClean="0"/>
              <a:t> addresses a modularity need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1200151"/>
            <a:ext cx="4868944" cy="3394472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Michigan has a well-established history of low-power circuit design</a:t>
            </a:r>
          </a:p>
          <a:p>
            <a:pPr lvl="1"/>
            <a:r>
              <a:rPr lang="en-US" dirty="0" smtClean="0"/>
              <a:t>Next challenge: low-power </a:t>
            </a:r>
            <a:r>
              <a:rPr lang="en-US" i="1" dirty="0" smtClean="0"/>
              <a:t>systems</a:t>
            </a:r>
            <a:endParaRPr lang="en-US" dirty="0" smtClean="0"/>
          </a:p>
          <a:p>
            <a:pPr lvl="1"/>
            <a:r>
              <a:rPr lang="en-US" dirty="0" smtClean="0"/>
              <a:t>Phoenix </a:t>
            </a:r>
            <a:r>
              <a:rPr lang="mr-IN" dirty="0" smtClean="0"/>
              <a:t>’</a:t>
            </a:r>
            <a:r>
              <a:rPr lang="en-US" dirty="0" smtClean="0"/>
              <a:t>08, 30 </a:t>
            </a:r>
            <a:r>
              <a:rPr lang="en-US" dirty="0" err="1" smtClean="0"/>
              <a:t>pW</a:t>
            </a:r>
            <a:r>
              <a:rPr lang="en-US" dirty="0" smtClean="0"/>
              <a:t> temperature sensor</a:t>
            </a:r>
          </a:p>
          <a:p>
            <a:r>
              <a:rPr lang="en-US" dirty="0" smtClean="0"/>
              <a:t>Monolithic designs slowed progress</a:t>
            </a:r>
          </a:p>
          <a:p>
            <a:pPr lvl="1"/>
            <a:r>
              <a:rPr lang="en-US" dirty="0" smtClean="0"/>
              <a:t>Intraocular Pressure ‘11, semi-modular design</a:t>
            </a:r>
          </a:p>
          <a:p>
            <a:r>
              <a:rPr lang="en-US" dirty="0" smtClean="0"/>
              <a:t>What would it take get reusable components?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7361" y="979791"/>
            <a:ext cx="1874399" cy="181150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l="1785" t="1907"/>
          <a:stretch/>
        </p:blipFill>
        <p:spPr>
          <a:xfrm>
            <a:off x="6712452" y="2417062"/>
            <a:ext cx="2256849" cy="1496921"/>
          </a:xfrm>
          <a:prstGeom prst="round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7074" y="3165523"/>
            <a:ext cx="2766627" cy="184197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0" y="4662753"/>
            <a:ext cx="62694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The Phoenix Processor: A 30pW Platform for Sensor Applications, M.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Seok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, VLSI </a:t>
            </a:r>
            <a:r>
              <a:rPr lang="mr-IN" sz="1200" dirty="0" smtClean="0">
                <a:solidFill>
                  <a:schemeClr val="bg1">
                    <a:lumMod val="50000"/>
                  </a:schemeClr>
                </a:solidFill>
              </a:rPr>
              <a:t>’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08</a:t>
            </a:r>
          </a:p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A Cubic-Millimeter Energy-Autonomous Wireless Intraocular Pressure Monitor, G. Chen, ISSCC ‘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11</a:t>
            </a:r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7914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No existing embedded interconnect satisfied our needs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5717569" cy="339447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SPI</a:t>
            </a:r>
          </a:p>
          <a:p>
            <a:pPr lvl="1"/>
            <a:r>
              <a:rPr lang="en-US" dirty="0" smtClean="0"/>
              <a:t>I/O overhead: per-chip select, interrupt lines</a:t>
            </a:r>
          </a:p>
          <a:p>
            <a:pPr lvl="1"/>
            <a:r>
              <a:rPr lang="en-US" dirty="0" smtClean="0"/>
              <a:t>Centralized architecture inefficient</a:t>
            </a:r>
          </a:p>
          <a:p>
            <a:r>
              <a:rPr lang="en-US" dirty="0" smtClean="0"/>
              <a:t>I</a:t>
            </a:r>
            <a:r>
              <a:rPr lang="en-US" baseline="30000" dirty="0" smtClean="0"/>
              <a:t>2</a:t>
            </a:r>
            <a:r>
              <a:rPr lang="en-US" dirty="0" smtClean="0"/>
              <a:t>C</a:t>
            </a:r>
            <a:endParaRPr lang="en-US" dirty="0"/>
          </a:p>
          <a:p>
            <a:pPr lvl="1"/>
            <a:r>
              <a:rPr lang="en-US" dirty="0" smtClean="0"/>
              <a:t>Pull-ups consume too much energy (~100 </a:t>
            </a:r>
            <a:r>
              <a:rPr lang="en-US" dirty="0" err="1" smtClean="0"/>
              <a:t>uW</a:t>
            </a:r>
            <a:r>
              <a:rPr lang="en-US" dirty="0" smtClean="0"/>
              <a:t>)</a:t>
            </a:r>
          </a:p>
          <a:p>
            <a:r>
              <a:rPr lang="en-US" dirty="0" smtClean="0"/>
              <a:t>First Try: I</a:t>
            </a:r>
            <a:r>
              <a:rPr lang="en-US" baseline="30000" dirty="0" smtClean="0"/>
              <a:t>2</a:t>
            </a:r>
            <a:r>
              <a:rPr lang="en-US" dirty="0" smtClean="0"/>
              <a:t>C variant</a:t>
            </a:r>
          </a:p>
          <a:p>
            <a:pPr lvl="1"/>
            <a:r>
              <a:rPr lang="en-US" dirty="0" smtClean="0"/>
              <a:t>Not easily synthesizable, energy state tracking</a:t>
            </a:r>
          </a:p>
          <a:p>
            <a:pPr lvl="1"/>
            <a:r>
              <a:rPr lang="en-US" sz="1200" dirty="0"/>
              <a:t>Y. Lee, S. Bang, I. Lee, Y. Kim, G. Kim, M. H. </a:t>
            </a:r>
            <a:r>
              <a:rPr lang="en-US" sz="1200" dirty="0" err="1"/>
              <a:t>Ghaed</a:t>
            </a:r>
            <a:r>
              <a:rPr lang="en-US" sz="1200" dirty="0"/>
              <a:t>, P. </a:t>
            </a:r>
            <a:r>
              <a:rPr lang="en-US" sz="1200" dirty="0" err="1"/>
              <a:t>Pannuto</a:t>
            </a:r>
            <a:r>
              <a:rPr lang="en-US" sz="1200" dirty="0"/>
              <a:t>, P. Dutta, D. Sylvester, and D. </a:t>
            </a:r>
            <a:r>
              <a:rPr lang="en-US" sz="1200" dirty="0" err="1"/>
              <a:t>Blaauw</a:t>
            </a:r>
            <a:r>
              <a:rPr lang="en-US" sz="1200" dirty="0"/>
              <a:t>, “A modular 1 mm</a:t>
            </a:r>
            <a:r>
              <a:rPr lang="en-US" sz="1200" baseline="30000" dirty="0"/>
              <a:t>3</a:t>
            </a:r>
            <a:r>
              <a:rPr lang="en-US" sz="1200" dirty="0"/>
              <a:t> die-stacked sensing platform with low power I</a:t>
            </a:r>
            <a:r>
              <a:rPr lang="en-US" sz="1200" baseline="30000" dirty="0"/>
              <a:t>2</a:t>
            </a:r>
            <a:r>
              <a:rPr lang="en-US" sz="1200" dirty="0"/>
              <a:t>C inter-die communication and multi-modal energy harvesting,” in IEEE Journal of Solid-State Circuits, vol. 48, 2013</a:t>
            </a:r>
            <a:endParaRPr lang="en-US" sz="1200" dirty="0" smtClean="0"/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8296" y="773511"/>
            <a:ext cx="1669260" cy="1516351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9457" y="2289862"/>
            <a:ext cx="2197343" cy="1332068"/>
          </a:xfrm>
          <a:prstGeom prst="rect">
            <a:avLst/>
          </a:prstGeom>
        </p:spPr>
      </p:pic>
      <p:sp>
        <p:nvSpPr>
          <p:cNvPr id="47" name="Oval 46"/>
          <p:cNvSpPr/>
          <p:nvPr/>
        </p:nvSpPr>
        <p:spPr>
          <a:xfrm>
            <a:off x="7233669" y="2346423"/>
            <a:ext cx="708917" cy="32136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/>
          <p:cNvSpPr txBox="1"/>
          <p:nvPr/>
        </p:nvSpPr>
        <p:spPr>
          <a:xfrm>
            <a:off x="10143241" y="3186260"/>
            <a:ext cx="1847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200" dirty="0" smtClean="0">
              <a:latin typeface="Seravek Light"/>
              <a:cs typeface="Seravek Light"/>
            </a:endParaRPr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7723" y="3716199"/>
            <a:ext cx="1686476" cy="1329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229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driving goals of the </a:t>
            </a:r>
            <a:r>
              <a:rPr lang="en-US" dirty="0" err="1" smtClean="0"/>
              <a:t>MBus</a:t>
            </a:r>
            <a:r>
              <a:rPr lang="en-US" dirty="0" smtClean="0"/>
              <a:t>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Three things </a:t>
            </a:r>
            <a:r>
              <a:rPr lang="en-US" u="sng" dirty="0" smtClean="0"/>
              <a:t>really</a:t>
            </a:r>
            <a:r>
              <a:rPr lang="en-US" dirty="0" smtClean="0"/>
              <a:t> motivated the team at first:</a:t>
            </a:r>
          </a:p>
          <a:p>
            <a:pPr lvl="1"/>
            <a:r>
              <a:rPr lang="en-US" dirty="0" smtClean="0"/>
              <a:t>Power</a:t>
            </a:r>
          </a:p>
          <a:p>
            <a:pPr lvl="1"/>
            <a:r>
              <a:rPr lang="en-US" dirty="0" smtClean="0"/>
              <a:t>Area</a:t>
            </a:r>
          </a:p>
          <a:p>
            <a:pPr lvl="1"/>
            <a:r>
              <a:rPr lang="en-US" dirty="0" smtClean="0"/>
              <a:t>Reliability</a:t>
            </a:r>
          </a:p>
          <a:p>
            <a:r>
              <a:rPr lang="en-US" dirty="0" smtClean="0"/>
              <a:t>Clean slate design compelled rigorous feature evaluation</a:t>
            </a:r>
          </a:p>
          <a:p>
            <a:pPr lvl="1"/>
            <a:r>
              <a:rPr lang="en-US" dirty="0" smtClean="0"/>
              <a:t>Power, area, reliability, synthesizability, scalability (address space), flexibility (multi-master / interrupt), efficient (broadcast, HW ACK)</a:t>
            </a:r>
          </a:p>
          <a:p>
            <a:pPr lvl="1"/>
            <a:r>
              <a:rPr lang="en-US" dirty="0" smtClean="0"/>
              <a:t>System design revelation: Power-aware</a:t>
            </a:r>
          </a:p>
        </p:txBody>
      </p:sp>
    </p:spTree>
    <p:extLst>
      <p:ext uri="{BB962C8B-B14F-4D97-AF65-F5344CB8AC3E}">
        <p14:creationId xmlns:p14="http://schemas.microsoft.com/office/powerpoint/2010/main" val="1304667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MBus</a:t>
            </a:r>
            <a:r>
              <a:rPr lang="en-US" dirty="0" smtClean="0"/>
              <a:t> </a:t>
            </a:r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08848-59C2-4C9A-B113-9A8E3BBF714D}" type="slidenum">
              <a:rPr lang="en-US" smtClean="0"/>
              <a:t>7</a:t>
            </a:fld>
            <a:endParaRPr lang="en-US"/>
          </a:p>
        </p:txBody>
      </p:sp>
      <p:sp>
        <p:nvSpPr>
          <p:cNvPr id="28" name="Content Placeholder 2"/>
          <p:cNvSpPr>
            <a:spLocks noGrp="1"/>
          </p:cNvSpPr>
          <p:nvPr>
            <p:ph idx="1"/>
          </p:nvPr>
        </p:nvSpPr>
        <p:spPr>
          <a:xfrm>
            <a:off x="4945084" y="205979"/>
            <a:ext cx="3314008" cy="4668418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sz="2000" dirty="0" smtClean="0"/>
              <a:t>Ring Topology</a:t>
            </a:r>
            <a:endParaRPr lang="en-US" sz="2000" dirty="0"/>
          </a:p>
          <a:p>
            <a:r>
              <a:rPr lang="en-US" sz="2000" dirty="0" smtClean="0"/>
              <a:t>2 lines – 4 I/O per node</a:t>
            </a:r>
          </a:p>
          <a:p>
            <a:pPr lvl="1"/>
            <a:r>
              <a:rPr lang="en-US" sz="1800" dirty="0" smtClean="0"/>
              <a:t>Clock</a:t>
            </a:r>
          </a:p>
          <a:p>
            <a:pPr lvl="1"/>
            <a:r>
              <a:rPr lang="en-US" sz="1800" dirty="0" smtClean="0"/>
              <a:t>Data</a:t>
            </a:r>
          </a:p>
          <a:p>
            <a:r>
              <a:rPr lang="en-US" sz="2000" dirty="0" smtClean="0"/>
              <a:t>Transaction oriented</a:t>
            </a:r>
          </a:p>
          <a:p>
            <a:pPr lvl="1"/>
            <a:r>
              <a:rPr lang="en-US" sz="1600" dirty="0" smtClean="0"/>
              <a:t>Arbitration</a:t>
            </a:r>
          </a:p>
          <a:p>
            <a:pPr lvl="1"/>
            <a:r>
              <a:rPr lang="en-US" sz="1600" dirty="0" smtClean="0"/>
              <a:t>Address Transmission</a:t>
            </a:r>
          </a:p>
          <a:p>
            <a:pPr lvl="1"/>
            <a:r>
              <a:rPr lang="en-US" sz="1600" dirty="0" smtClean="0"/>
              <a:t>Data Transmission</a:t>
            </a:r>
          </a:p>
          <a:p>
            <a:pPr lvl="1"/>
            <a:r>
              <a:rPr lang="en-US" sz="1600" dirty="0" smtClean="0"/>
              <a:t>Interjection</a:t>
            </a:r>
          </a:p>
          <a:p>
            <a:pPr lvl="1"/>
            <a:r>
              <a:rPr lang="en-US" sz="1600" dirty="0" smtClean="0"/>
              <a:t>Control (ACK/NAK)</a:t>
            </a:r>
          </a:p>
          <a:p>
            <a:r>
              <a:rPr lang="en-US" sz="2000" dirty="0" smtClean="0"/>
              <a:t>“Shoot-Through”</a:t>
            </a:r>
            <a:endParaRPr lang="en-US" sz="2000" dirty="0"/>
          </a:p>
        </p:txBody>
      </p:sp>
      <p:grpSp>
        <p:nvGrpSpPr>
          <p:cNvPr id="29" name="Group 28"/>
          <p:cNvGrpSpPr/>
          <p:nvPr/>
        </p:nvGrpSpPr>
        <p:grpSpPr>
          <a:xfrm>
            <a:off x="5375414" y="3961857"/>
            <a:ext cx="2109808" cy="929696"/>
            <a:chOff x="503081" y="3222396"/>
            <a:chExt cx="2813077" cy="1239594"/>
          </a:xfrm>
        </p:grpSpPr>
        <p:grpSp>
          <p:nvGrpSpPr>
            <p:cNvPr id="30" name="Group 29"/>
            <p:cNvGrpSpPr/>
            <p:nvPr/>
          </p:nvGrpSpPr>
          <p:grpSpPr>
            <a:xfrm>
              <a:off x="1304806" y="3222396"/>
              <a:ext cx="905935" cy="1239594"/>
              <a:chOff x="825029" y="2873941"/>
              <a:chExt cx="1131712" cy="1239594"/>
            </a:xfrm>
          </p:grpSpPr>
          <p:cxnSp>
            <p:nvCxnSpPr>
              <p:cNvPr id="33" name="Straight Connector 32"/>
              <p:cNvCxnSpPr/>
              <p:nvPr/>
            </p:nvCxnSpPr>
            <p:spPr>
              <a:xfrm>
                <a:off x="837259" y="3243520"/>
                <a:ext cx="357482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>
              <a:xfrm>
                <a:off x="1194741" y="2873941"/>
                <a:ext cx="0" cy="123959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>
              <a:xfrm>
                <a:off x="1194741" y="2873941"/>
                <a:ext cx="329259" cy="27134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>
              <a:xfrm flipV="1">
                <a:off x="1182511" y="3842193"/>
                <a:ext cx="341489" cy="27134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>
              <a:xfrm>
                <a:off x="1524000" y="3145282"/>
                <a:ext cx="0" cy="69691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/>
            </p:nvCxnSpPr>
            <p:spPr>
              <a:xfrm>
                <a:off x="1511770" y="3490149"/>
                <a:ext cx="444971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/>
            </p:nvCxnSpPr>
            <p:spPr>
              <a:xfrm>
                <a:off x="825029" y="3753402"/>
                <a:ext cx="357482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31" name="TextBox 30"/>
            <p:cNvSpPr txBox="1"/>
            <p:nvPr/>
          </p:nvSpPr>
          <p:spPr>
            <a:xfrm>
              <a:off x="503081" y="3409136"/>
              <a:ext cx="934201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Avenir Light"/>
                  <a:cs typeface="Avenir Light"/>
                </a:rPr>
                <a:t>CLK_IN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2163706" y="3669326"/>
              <a:ext cx="1152452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Avenir Light"/>
                  <a:cs typeface="Avenir Light"/>
                </a:rPr>
                <a:t>CLK_OUT</a:t>
              </a:r>
            </a:p>
          </p:txBody>
        </p:sp>
      </p:grpSp>
      <p:sp>
        <p:nvSpPr>
          <p:cNvPr id="40" name="Content Placeholder 2"/>
          <p:cNvSpPr txBox="1">
            <a:spLocks/>
          </p:cNvSpPr>
          <p:nvPr/>
        </p:nvSpPr>
        <p:spPr>
          <a:xfrm>
            <a:off x="574994" y="808795"/>
            <a:ext cx="3781745" cy="129338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ravek"/>
                <a:ea typeface="+mn-ea"/>
                <a:cs typeface="Seravek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Seravek ExtraLight"/>
                <a:ea typeface="+mn-ea"/>
                <a:cs typeface="Seravek Extra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ravek ExtraLight"/>
                <a:ea typeface="+mn-ea"/>
                <a:cs typeface="Seravek Extra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Seravek ExtraLight"/>
                <a:ea typeface="+mn-ea"/>
                <a:cs typeface="Seravek Extra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Seravek ExtraLight"/>
                <a:ea typeface="+mn-ea"/>
                <a:cs typeface="Seravek Extra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/>
              <a:t>FOM (</a:t>
            </a:r>
            <a:r>
              <a:rPr lang="en-US" sz="2000" dirty="0" err="1" smtClean="0"/>
              <a:t>meas</a:t>
            </a:r>
            <a:r>
              <a:rPr lang="en-US" sz="2000" dirty="0" smtClean="0"/>
              <a:t>)</a:t>
            </a:r>
          </a:p>
          <a:p>
            <a:pPr lvl="1"/>
            <a:r>
              <a:rPr lang="en-US" sz="1600" dirty="0" smtClean="0"/>
              <a:t>Active: 22 </a:t>
            </a:r>
            <a:r>
              <a:rPr lang="en-US" sz="1600" dirty="0" err="1" smtClean="0"/>
              <a:t>pJ</a:t>
            </a:r>
            <a:r>
              <a:rPr lang="en-US" sz="1600" dirty="0" smtClean="0"/>
              <a:t> / bit / chip</a:t>
            </a:r>
          </a:p>
          <a:p>
            <a:pPr lvl="1"/>
            <a:r>
              <a:rPr lang="en-US" sz="1600" dirty="0" smtClean="0"/>
              <a:t>&lt; 10 </a:t>
            </a:r>
            <a:r>
              <a:rPr lang="en-US" sz="1600" dirty="0" err="1" smtClean="0"/>
              <a:t>pW</a:t>
            </a:r>
            <a:r>
              <a:rPr lang="en-US" sz="1600" dirty="0" smtClean="0"/>
              <a:t> standby / chip</a:t>
            </a:r>
            <a:endParaRPr lang="en-US" sz="1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408" y="2048741"/>
            <a:ext cx="2960992" cy="2656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03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 a distributed sensing system, automatic power management makes life much, much easier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Managing power modes presented some of the biggest challenges</a:t>
            </a:r>
          </a:p>
          <a:p>
            <a:pPr lvl="1"/>
            <a:r>
              <a:rPr lang="en-US" dirty="0" smtClean="0"/>
              <a:t>Power state: which chips are on? CPU must turn peripherals on to talk to each other</a:t>
            </a:r>
          </a:p>
          <a:p>
            <a:pPr lvl="1"/>
            <a:r>
              <a:rPr lang="en-US" dirty="0" smtClean="0"/>
              <a:t>Wakeup circuitry: custom </a:t>
            </a:r>
            <a:r>
              <a:rPr lang="en-US" dirty="0" err="1" smtClean="0"/>
              <a:t>clockless</a:t>
            </a:r>
            <a:r>
              <a:rPr lang="en-US" dirty="0" smtClean="0"/>
              <a:t> cold-boot required for each chip</a:t>
            </a:r>
          </a:p>
          <a:p>
            <a:r>
              <a:rPr lang="en-US" dirty="0" smtClean="0"/>
              <a:t>Insight: Interconnect can handle power management</a:t>
            </a:r>
          </a:p>
          <a:p>
            <a:pPr lvl="1"/>
            <a:r>
              <a:rPr lang="en-US" dirty="0" smtClean="0"/>
              <a:t>Arbitration protocol puts a few clock edges on the global bus</a:t>
            </a:r>
          </a:p>
          <a:p>
            <a:pPr lvl="2"/>
            <a:r>
              <a:rPr lang="en-US" dirty="0" smtClean="0"/>
              <a:t>1. Node is awake and participating in arbitration</a:t>
            </a:r>
          </a:p>
          <a:p>
            <a:pPr lvl="2"/>
            <a:r>
              <a:rPr lang="en-US" dirty="0" smtClean="0"/>
              <a:t>2. Node is asleep, bus frontend clocks wakeup circuitry on arbitration edges and powers on having just lost arbitration</a:t>
            </a:r>
          </a:p>
          <a:p>
            <a:pPr lvl="1"/>
            <a:r>
              <a:rPr lang="en-US" dirty="0" smtClean="0"/>
              <a:t>Hierarchical power domains make this efficient</a:t>
            </a:r>
          </a:p>
          <a:p>
            <a:pPr lvl="2"/>
            <a:r>
              <a:rPr lang="en-US" dirty="0" smtClean="0"/>
              <a:t>Minimal always-on frontend (7 gates)</a:t>
            </a:r>
          </a:p>
          <a:p>
            <a:pPr lvl="2"/>
            <a:r>
              <a:rPr lang="en-US" dirty="0" smtClean="0"/>
              <a:t>Bus controller listens for address, provides byte-interface to bus, and powers rest of chip only when needed</a:t>
            </a:r>
          </a:p>
        </p:txBody>
      </p:sp>
    </p:spTree>
    <p:extLst>
      <p:ext uri="{BB962C8B-B14F-4D97-AF65-F5344CB8AC3E}">
        <p14:creationId xmlns:p14="http://schemas.microsoft.com/office/powerpoint/2010/main" val="1733006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other big design accelerant for M3 systems was to standardize the layer controller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Common design pattern:</a:t>
            </a:r>
          </a:p>
          <a:p>
            <a:pPr lvl="1"/>
            <a:r>
              <a:rPr lang="en-US" dirty="0" smtClean="0"/>
              <a:t>Chip state-machines triggered by register-file interface</a:t>
            </a:r>
          </a:p>
          <a:p>
            <a:pPr lvl="1"/>
            <a:r>
              <a:rPr lang="en-US" dirty="0" smtClean="0"/>
              <a:t>Some require a small amount of configuration memory (registers)</a:t>
            </a:r>
          </a:p>
          <a:p>
            <a:pPr lvl="1"/>
            <a:r>
              <a:rPr lang="en-US" dirty="0" smtClean="0"/>
              <a:t>Some require large actual memory (images, audio, </a:t>
            </a:r>
            <a:r>
              <a:rPr lang="en-US" dirty="0" err="1" smtClean="0"/>
              <a:t>etc</a:t>
            </a:r>
            <a:r>
              <a:rPr lang="en-US" dirty="0" smtClean="0"/>
              <a:t>)</a:t>
            </a:r>
          </a:p>
          <a:p>
            <a:r>
              <a:rPr lang="en-US" dirty="0" smtClean="0"/>
              <a:t>All M3 chips have the same logical interface: MPQ</a:t>
            </a:r>
          </a:p>
          <a:p>
            <a:pPr lvl="1"/>
            <a:r>
              <a:rPr lang="en-US" dirty="0" smtClean="0"/>
              <a:t>Essentially a distributed DMA interface</a:t>
            </a:r>
          </a:p>
          <a:p>
            <a:pPr lvl="1"/>
            <a:r>
              <a:rPr lang="en-US" dirty="0" smtClean="0"/>
              <a:t>Facilitates distributed state machines</a:t>
            </a:r>
          </a:p>
          <a:p>
            <a:pPr lvl="2"/>
            <a:r>
              <a:rPr lang="en-US" dirty="0" smtClean="0"/>
              <a:t>Send configurable messages on events, very flexible / </a:t>
            </a:r>
            <a:r>
              <a:rPr lang="en-US" dirty="0" err="1" smtClean="0"/>
              <a:t>composable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8265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z="1200" dirty="0" smtClean="0">
            <a:latin typeface="Seravek Light"/>
            <a:cs typeface="Seravek Light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3478</TotalTime>
  <Words>1490</Words>
  <Application>Microsoft Macintosh PowerPoint</Application>
  <PresentationFormat>On-screen Show (16:9)</PresentationFormat>
  <Paragraphs>282</Paragraphs>
  <Slides>18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8" baseType="lpstr">
      <vt:lpstr>Avenir Light</vt:lpstr>
      <vt:lpstr>Calibri</vt:lpstr>
      <vt:lpstr>Mangal</vt:lpstr>
      <vt:lpstr>Seravek</vt:lpstr>
      <vt:lpstr>Seravek ExtraLight</vt:lpstr>
      <vt:lpstr>Seravek Light</vt:lpstr>
      <vt:lpstr>Wingdings</vt:lpstr>
      <vt:lpstr>맑은 고딕</vt:lpstr>
      <vt:lpstr>Arial</vt:lpstr>
      <vt:lpstr>Office Theme</vt:lpstr>
      <vt:lpstr>MBus: A power-aware interconnect for ultra-low power micro-scale system design</vt:lpstr>
      <vt:lpstr>MBus is the interconnect for Michigan’s nanopower chips</vt:lpstr>
      <vt:lpstr>Growing ecosystems of MBus chips and systems</vt:lpstr>
      <vt:lpstr>MBus addresses a modularity need</vt:lpstr>
      <vt:lpstr>No existing embedded interconnect satisfied our needs</vt:lpstr>
      <vt:lpstr>The driving goals of the MBus design</vt:lpstr>
      <vt:lpstr>MBus Overview</vt:lpstr>
      <vt:lpstr>In a distributed sensing system, automatic power management makes life much, much easier</vt:lpstr>
      <vt:lpstr>The other big design accelerant for M3 systems was to standardize the layer controller</vt:lpstr>
      <vt:lpstr>Status of MBus today</vt:lpstr>
      <vt:lpstr>Additional Information</vt:lpstr>
      <vt:lpstr>For more information, specification, and reference verilog:  http://mbus.io  http://github.com/mbus/mbus</vt:lpstr>
      <vt:lpstr>Backups</vt:lpstr>
      <vt:lpstr>FOM’s</vt:lpstr>
      <vt:lpstr>The TODOs in the specification</vt:lpstr>
      <vt:lpstr>M3 Evolution</vt:lpstr>
      <vt:lpstr>Embedded interconnect technology has not changed in over 30 years</vt:lpstr>
      <vt:lpstr>Millimeter-scale systems are small</vt:lpstr>
    </vt:vector>
  </TitlesOfParts>
  <Company>University of Michigan</Company>
  <LinksUpToDate>false</LinksUpToDate>
  <SharedDoc>false</SharedDoc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From 2010 to 2030: The Recent Past and Distant Future of Embedded Systems</dc:title>
  <dc:creator>Patrick Pannuto</dc:creator>
  <cp:lastModifiedBy>Pat Pannuto</cp:lastModifiedBy>
  <cp:revision>180</cp:revision>
  <dcterms:created xsi:type="dcterms:W3CDTF">2016-02-14T18:45:16Z</dcterms:created>
  <dcterms:modified xsi:type="dcterms:W3CDTF">2016-12-05T23:52:53Z</dcterms:modified>
</cp:coreProperties>
</file>